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60" r:id="rId3"/>
    <p:sldId id="261" r:id="rId4"/>
    <p:sldId id="262" r:id="rId5"/>
    <p:sldId id="259" r:id="rId6"/>
    <p:sldId id="257" r:id="rId7"/>
    <p:sldId id="258" r:id="rId8"/>
    <p:sldId id="263" r:id="rId9"/>
    <p:sldId id="264" r:id="rId10"/>
    <p:sldId id="269" r:id="rId11"/>
    <p:sldId id="271" r:id="rId12"/>
    <p:sldId id="270" r:id="rId13"/>
    <p:sldId id="265" r:id="rId14"/>
    <p:sldId id="285" r:id="rId15"/>
    <p:sldId id="280" r:id="rId16"/>
    <p:sldId id="281" r:id="rId17"/>
    <p:sldId id="282" r:id="rId18"/>
    <p:sldId id="283" r:id="rId19"/>
    <p:sldId id="284" r:id="rId20"/>
    <p:sldId id="266" r:id="rId21"/>
    <p:sldId id="278" r:id="rId22"/>
    <p:sldId id="279" r:id="rId23"/>
    <p:sldId id="267" r:id="rId24"/>
    <p:sldId id="268" r:id="rId25"/>
    <p:sldId id="272" r:id="rId26"/>
    <p:sldId id="273" r:id="rId27"/>
    <p:sldId id="274" r:id="rId28"/>
    <p:sldId id="275" r:id="rId29"/>
    <p:sldId id="276" r:id="rId30"/>
    <p:sldId id="277" r:id="rId31"/>
    <p:sldId id="286" r:id="rId32"/>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67" autoAdjust="0"/>
  </p:normalViewPr>
  <p:slideViewPr>
    <p:cSldViewPr>
      <p:cViewPr varScale="1">
        <p:scale>
          <a:sx n="70" d="100"/>
          <a:sy n="70" d="100"/>
        </p:scale>
        <p:origin x="-510" y="-108"/>
      </p:cViewPr>
      <p:guideLst>
        <p:guide orient="horz" pos="2160"/>
        <p:guide pos="2880"/>
      </p:guideLst>
    </p:cSldViewPr>
  </p:slideViewPr>
  <p:outlineViewPr>
    <p:cViewPr>
      <p:scale>
        <a:sx n="33" d="100"/>
        <a:sy n="33" d="100"/>
      </p:scale>
      <p:origin x="1020" y="56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smtClean="0">
                <a:latin typeface="+mn-lt"/>
                <a:cs typeface="+mn-cs"/>
              </a:defRPr>
            </a:lvl1pPr>
          </a:lstStyle>
          <a:p>
            <a:pPr>
              <a:defRPr/>
            </a:pPr>
            <a:fld id="{62A50EC1-ADC8-44F7-8BC8-FF224D943E6D}" type="datetimeFigureOut">
              <a:rPr lang="ar-SA"/>
              <a:pPr>
                <a:defRPr/>
              </a:pPr>
              <a:t>09/04/31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smtClean="0">
                <a:latin typeface="+mn-lt"/>
                <a:cs typeface="+mn-cs"/>
              </a:defRPr>
            </a:lvl1pPr>
          </a:lstStyle>
          <a:p>
            <a:pPr>
              <a:defRPr/>
            </a:pPr>
            <a:fld id="{B260947B-0A55-4846-B75D-FFC4CD500195}"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endParaRPr lang="ar-SA"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FA4871-84B3-4727-86B3-996049F51DEE}" type="slidenum">
              <a:rPr lang="ar-SA"/>
              <a:pPr fontAlgn="base">
                <a:spcBef>
                  <a:spcPct val="0"/>
                </a:spcBef>
                <a:spcAft>
                  <a:spcPct val="0"/>
                </a:spcAft>
              </a:pPr>
              <a:t>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a:spcBef>
                <a:spcPct val="0"/>
              </a:spcBef>
            </a:pPr>
            <a:endParaRPr lang="ar-SA"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81D5D-8DAD-4FED-A07B-65D62C370278}" type="slidenum">
              <a:rPr lang="ar-SA"/>
              <a:pPr fontAlgn="base">
                <a:spcBef>
                  <a:spcPct val="0"/>
                </a:spcBef>
                <a:spcAft>
                  <a:spcPct val="0"/>
                </a:spcAft>
              </a:pPr>
              <a:t>14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AF54B2C0-9121-4DDF-95A9-4BEDCCE19B11}" type="datetime1">
              <a:rPr lang="ar-SA"/>
              <a:pPr>
                <a:defRPr/>
              </a:pPr>
              <a:t>09/04/31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34B6F9B-958F-4ED3-A6A4-6353EA1D04CB}"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8205C62E-00AB-43A9-B30A-3A5BF54B6289}" type="datetime1">
              <a:rPr lang="ar-SA"/>
              <a:pPr>
                <a:defRPr/>
              </a:pPr>
              <a:t>09/04/31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8DC27E6-E9AE-4A4F-81B8-0581A9A7B468}"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505D9C31-9AFB-4098-8A3E-DC0A1D891D0F}" type="datetime1">
              <a:rPr lang="ar-SA"/>
              <a:pPr>
                <a:defRPr/>
              </a:pPr>
              <a:t>09/04/31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875852F4-F856-49E1-815C-63983C991328}"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ED741392-AF37-40BC-AA60-51FF9E5BC4ED}" type="datetime1">
              <a:rPr lang="ar-SA"/>
              <a:pPr>
                <a:defRPr/>
              </a:pPr>
              <a:t>09/04/31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A1E61E1E-F172-4C69-AABC-709BE096E304}"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AF4B57-D3A5-4BA4-970D-764DD1BD53CD}" type="datetime1">
              <a:rPr lang="ar-SA"/>
              <a:pPr>
                <a:defRPr/>
              </a:pPr>
              <a:t>09/04/31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9EBE7DBD-3C36-4C1D-BB25-DDB1AF682A12}"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3"/>
          <p:cNvSpPr>
            <a:spLocks noGrp="1"/>
          </p:cNvSpPr>
          <p:nvPr>
            <p:ph type="dt" sz="half" idx="10"/>
          </p:nvPr>
        </p:nvSpPr>
        <p:spPr/>
        <p:txBody>
          <a:bodyPr/>
          <a:lstStyle>
            <a:lvl1pPr>
              <a:defRPr/>
            </a:lvl1pPr>
          </a:lstStyle>
          <a:p>
            <a:pPr>
              <a:defRPr/>
            </a:pPr>
            <a:fld id="{C7842FB4-03C4-43A4-AE72-F0FF7EC07DCD}" type="datetime1">
              <a:rPr lang="ar-SA"/>
              <a:pPr>
                <a:defRPr/>
              </a:pPr>
              <a:t>09/04/31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D6E9A3F0-DFBA-4FFD-97A4-CC27E3C8E4E8}"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3"/>
          <p:cNvSpPr>
            <a:spLocks noGrp="1"/>
          </p:cNvSpPr>
          <p:nvPr>
            <p:ph type="dt" sz="half" idx="10"/>
          </p:nvPr>
        </p:nvSpPr>
        <p:spPr/>
        <p:txBody>
          <a:bodyPr/>
          <a:lstStyle>
            <a:lvl1pPr>
              <a:defRPr/>
            </a:lvl1pPr>
          </a:lstStyle>
          <a:p>
            <a:pPr>
              <a:defRPr/>
            </a:pPr>
            <a:fld id="{7718800A-A320-41FA-A245-35C8A16471C2}" type="datetime1">
              <a:rPr lang="ar-SA"/>
              <a:pPr>
                <a:defRPr/>
              </a:pPr>
              <a:t>09/04/31</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DA61E8C8-C283-4D97-8C70-8A5345D3F072}"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D2EEC935-4606-44E9-B9F4-E2DF2C6E2FC8}" type="datetime1">
              <a:rPr lang="ar-SA"/>
              <a:pPr>
                <a:defRPr/>
              </a:pPr>
              <a:t>09/04/31</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BEBA1D72-AC8F-4238-AEF4-12C4AD65C889}"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D29A0B-7125-4049-AB66-C938F0DCD3C6}" type="datetime1">
              <a:rPr lang="ar-SA"/>
              <a:pPr>
                <a:defRPr/>
              </a:pPr>
              <a:t>09/04/31</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B25EF06D-5A3E-474A-86DF-296EDA9EFC82}"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06F136-717E-4131-BF52-0C7C0A00F3AC}" type="datetime1">
              <a:rPr lang="ar-SA"/>
              <a:pPr>
                <a:defRPr/>
              </a:pPr>
              <a:t>09/04/31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451693BB-D8AF-4144-BCA9-B9AC3F8E5D5B}"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DFF0F4-CD1D-41BD-BA63-E5CA29D09C10}" type="datetime1">
              <a:rPr lang="ar-SA"/>
              <a:pPr>
                <a:defRPr/>
              </a:pPr>
              <a:t>09/04/31</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80E03A4B-9512-48BB-B4B0-8FBA8EF8C2CD}"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cs typeface="+mn-cs"/>
              </a:defRPr>
            </a:lvl1pPr>
          </a:lstStyle>
          <a:p>
            <a:pPr>
              <a:defRPr/>
            </a:pPr>
            <a:fld id="{3B697922-24D2-4407-9A5F-610457667F10}" type="datetime1">
              <a:rPr lang="ar-SA"/>
              <a:pPr>
                <a:defRPr/>
              </a:pPr>
              <a:t>09/04/31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cs typeface="+mn-cs"/>
              </a:defRPr>
            </a:lvl1pPr>
          </a:lstStyle>
          <a:p>
            <a:pPr>
              <a:defRPr/>
            </a:pPr>
            <a:fld id="{7562F4CB-DBBC-44F7-81CE-341FBA6F3D41}"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tus%20floating%20candles.jpg"/>
          <p:cNvPicPr>
            <a:picLocks noChangeAspect="1"/>
          </p:cNvPicPr>
          <p:nvPr/>
        </p:nvPicPr>
        <p:blipFill>
          <a:blip r:embed="rId2" cstate="print">
            <a:lum bright="30000" contrast="-70000"/>
          </a:blip>
          <a:stretch>
            <a:fillRect/>
          </a:stretch>
        </p:blipFill>
        <p:spPr>
          <a:xfrm rot="21295114">
            <a:off x="1260437" y="556893"/>
            <a:ext cx="6642463" cy="57366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ctrTitle"/>
          </p:nvPr>
        </p:nvSpPr>
        <p:spPr>
          <a:xfrm rot="21322015">
            <a:off x="-1242256" y="717896"/>
            <a:ext cx="7772400" cy="1357312"/>
          </a:xfrm>
        </p:spPr>
        <p:txBody>
          <a:bodyPr rtlCol="1">
            <a:noAutofit/>
          </a:bodyPr>
          <a:lstStyle/>
          <a:p>
            <a:pPr fontAlgn="auto">
              <a:spcAft>
                <a:spcPts val="0"/>
              </a:spcAft>
              <a:defRPr/>
            </a:pPr>
            <a:r>
              <a:rPr lang="en-US" sz="5400" b="1" dirty="0" smtClean="0">
                <a:solidFill>
                  <a:schemeClr val="accent4">
                    <a:lumMod val="50000"/>
                  </a:schemeClr>
                </a:solidFill>
                <a:effectLst>
                  <a:outerShdw blurRad="38100" dist="38100" dir="2700000" algn="tl">
                    <a:srgbClr val="000000">
                      <a:alpha val="43137"/>
                    </a:srgbClr>
                  </a:outerShdw>
                </a:effectLst>
                <a:latin typeface="Adobe Caslon Pro" pitchFamily="18" charset="0"/>
              </a:rPr>
              <a:t>Candles…</a:t>
            </a:r>
            <a:endParaRPr lang="ar-SA" sz="5400" b="1" dirty="0">
              <a:solidFill>
                <a:schemeClr val="accent4">
                  <a:lumMod val="50000"/>
                </a:schemeClr>
              </a:solidFill>
              <a:effectLst>
                <a:outerShdw blurRad="38100" dist="38100" dir="2700000" algn="tl">
                  <a:srgbClr val="000000">
                    <a:alpha val="43137"/>
                  </a:srgbClr>
                </a:outerShdw>
              </a:effectLst>
              <a:latin typeface="Adobe Caslon Pro" pitchFamily="18" charset="0"/>
            </a:endParaRPr>
          </a:p>
        </p:txBody>
      </p:sp>
      <p:sp>
        <p:nvSpPr>
          <p:cNvPr id="3" name="Subtitle 2"/>
          <p:cNvSpPr>
            <a:spLocks noGrp="1"/>
          </p:cNvSpPr>
          <p:nvPr>
            <p:ph type="subTitle" idx="1"/>
          </p:nvPr>
        </p:nvSpPr>
        <p:spPr>
          <a:xfrm rot="21290608">
            <a:off x="1357316" y="2143116"/>
            <a:ext cx="3643312" cy="2852738"/>
          </a:xfrm>
        </p:spPr>
        <p:txBody>
          <a:bodyPr rtlCol="1">
            <a:normAutofit lnSpcReduction="10000"/>
          </a:bodyPr>
          <a:lstStyle/>
          <a:p>
            <a:pPr marL="342900" indent="-342900" algn="l" rtl="0" fontAlgn="auto">
              <a:spcAft>
                <a:spcPts val="0"/>
              </a:spcAft>
              <a:buFont typeface="Arial" pitchFamily="34" charset="0"/>
              <a:buNone/>
              <a:defRPr/>
            </a:pP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1</a:t>
            </a:r>
            <a:r>
              <a:rPr lang="en-US" sz="2800" b="1" baseline="30000"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st</a:t>
            </a: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group </a:t>
            </a:r>
          </a:p>
          <a:p>
            <a:pPr marL="342900" indent="-342900" algn="l" rtl="0" fontAlgn="auto">
              <a:spcAft>
                <a:spcPts val="0"/>
              </a:spcAft>
              <a:buFont typeface="Wingdings" pitchFamily="2" charset="2"/>
              <a:buChar char="§"/>
              <a:defRPr/>
            </a:pPr>
            <a:r>
              <a:rPr lang="en-US" sz="2800" b="1" dirty="0" err="1"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Abrar</a:t>
            </a: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Al-</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Harthi</a:t>
            </a:r>
            <a:endPar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a:p>
            <a:pPr marL="342900" indent="-342900" algn="l" rtl="0" fontAlgn="auto">
              <a:spcAft>
                <a:spcPts val="0"/>
              </a:spcAft>
              <a:buFont typeface="Wingdings" pitchFamily="2" charset="2"/>
              <a:buChar char="§"/>
              <a:defRPr/>
            </a:pP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Rana </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Al-</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Ghamdi</a:t>
            </a:r>
            <a:endPar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a:p>
            <a:pPr marL="342900" indent="-342900" algn="l" rtl="0" fontAlgn="auto">
              <a:spcAft>
                <a:spcPts val="0"/>
              </a:spcAft>
              <a:buFont typeface="Wingdings" pitchFamily="2" charset="2"/>
              <a:buChar char="§"/>
              <a:defRPr/>
            </a:pP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Rogaiah Al-Yaba</a:t>
            </a:r>
          </a:p>
          <a:p>
            <a:pPr marL="342900" indent="-342900" algn="l" rtl="0" fontAlgn="auto">
              <a:spcAft>
                <a:spcPts val="0"/>
              </a:spcAft>
              <a:buFont typeface="Wingdings" pitchFamily="2" charset="2"/>
              <a:buChar char="§"/>
              <a:defRPr/>
            </a:pP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Samar </a:t>
            </a:r>
            <a:r>
              <a:rPr lang="en-US" sz="2800" b="1" dirty="0" err="1"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Sulimani</a:t>
            </a:r>
            <a:endPar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a:p>
            <a:pPr algn="l" rtl="0" fontAlgn="auto">
              <a:spcAft>
                <a:spcPts val="0"/>
              </a:spcAft>
              <a:buFont typeface="Wingdings" pitchFamily="2" charset="2"/>
              <a:buChar char="§"/>
              <a:defRPr/>
            </a:pP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Sawsan</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err="1"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lA</a:t>
            </a: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shumrani</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p>
          <a:p>
            <a:pPr algn="l" fontAlgn="auto">
              <a:spcAft>
                <a:spcPts val="0"/>
              </a:spcAft>
              <a:buFont typeface="Wingdings" pitchFamily="2" charset="2"/>
              <a:buChar char="§"/>
              <a:defRPr/>
            </a:pPr>
            <a:endParaRPr lang="ar-SA"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p:txBody>
      </p:sp>
      <p:sp>
        <p:nvSpPr>
          <p:cNvPr id="4" name="Rectangle 3"/>
          <p:cNvSpPr/>
          <p:nvPr/>
        </p:nvSpPr>
        <p:spPr>
          <a:xfrm rot="21291624">
            <a:off x="5143530" y="3643314"/>
            <a:ext cx="3714750" cy="2462213"/>
          </a:xfrm>
          <a:prstGeom prst="rect">
            <a:avLst/>
          </a:prstGeom>
        </p:spPr>
        <p:txBody>
          <a:bodyPr>
            <a:spAutoFit/>
          </a:bodyPr>
          <a:lstStyle/>
          <a:p>
            <a:pPr fontAlgn="auto">
              <a:lnSpc>
                <a:spcPct val="150000"/>
              </a:lnSpc>
              <a:spcBef>
                <a:spcPts val="0"/>
              </a:spcBef>
              <a:spcAft>
                <a:spcPts val="0"/>
              </a:spcAft>
              <a:defRPr/>
            </a:pP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2</a:t>
            </a:r>
            <a:r>
              <a:rPr lang="en-US" sz="2800" b="1" baseline="30000"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nd</a:t>
            </a:r>
            <a:r>
              <a:rPr lang="en-US" sz="2800" b="1" dirty="0" smtClean="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group</a:t>
            </a:r>
          </a:p>
          <a:p>
            <a:pPr fontAlgn="auto">
              <a:spcBef>
                <a:spcPts val="0"/>
              </a:spcBef>
              <a:spcAft>
                <a:spcPts val="0"/>
              </a:spcAft>
              <a:buFont typeface="Wingdings" pitchFamily="2" charset="2"/>
              <a:buChar char="§"/>
              <a:defRPr/>
            </a:pP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Sahar</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Subghah</a:t>
            </a:r>
            <a:endPar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a:p>
            <a:pPr fontAlgn="auto">
              <a:spcBef>
                <a:spcPts val="0"/>
              </a:spcBef>
              <a:spcAft>
                <a:spcPts val="0"/>
              </a:spcAft>
              <a:buFont typeface="Wingdings" pitchFamily="2" charset="2"/>
              <a:buChar char="§"/>
              <a:defRPr/>
            </a:pP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Dalia Al-</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amoudi</a:t>
            </a:r>
            <a:endPar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a:p>
            <a:pPr fontAlgn="auto">
              <a:spcBef>
                <a:spcPts val="0"/>
              </a:spcBef>
              <a:spcAft>
                <a:spcPts val="0"/>
              </a:spcAft>
              <a:buFont typeface="Wingdings" pitchFamily="2" charset="2"/>
              <a:buChar char="§"/>
              <a:defRPr/>
            </a:pP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Zaina</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Maqadi</a:t>
            </a:r>
            <a:endPar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a:p>
            <a:pPr fontAlgn="auto">
              <a:spcBef>
                <a:spcPts val="0"/>
              </a:spcBef>
              <a:spcAft>
                <a:spcPts val="0"/>
              </a:spcAft>
              <a:buFont typeface="Wingdings" pitchFamily="2" charset="2"/>
              <a:buChar char="§"/>
              <a:defRPr/>
            </a:pP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Rua’a</a:t>
            </a:r>
            <a:r>
              <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rPr>
              <a:t>  </a:t>
            </a:r>
            <a:r>
              <a:rPr lang="en-US" sz="2800" b="1" dirty="0" err="1">
                <a:solidFill>
                  <a:schemeClr val="tx2">
                    <a:lumMod val="75000"/>
                  </a:schemeClr>
                </a:solidFill>
                <a:effectLst>
                  <a:outerShdw blurRad="38100" dist="38100" dir="2700000" algn="tl">
                    <a:srgbClr val="000000">
                      <a:alpha val="43137"/>
                    </a:srgbClr>
                  </a:outerShdw>
                </a:effectLst>
                <a:latin typeface="Adobe Caslon Pro" pitchFamily="18" charset="0"/>
                <a:cs typeface="+mj-cs"/>
              </a:rPr>
              <a:t>Halawani</a:t>
            </a:r>
            <a:endParaRPr lang="en-US" sz="2800" b="1" dirty="0">
              <a:solidFill>
                <a:schemeClr val="tx2">
                  <a:lumMod val="75000"/>
                </a:schemeClr>
              </a:solidFill>
              <a:effectLst>
                <a:outerShdw blurRad="38100" dist="38100" dir="2700000" algn="tl">
                  <a:srgbClr val="000000">
                    <a:alpha val="43137"/>
                  </a:srgbClr>
                </a:outerShdw>
              </a:effectLst>
              <a:latin typeface="Adobe Caslon Pro" pitchFamily="18" charset="0"/>
              <a:cs typeface="+mj-cs"/>
            </a:endParaRPr>
          </a:p>
        </p:txBody>
      </p:sp>
      <p:sp>
        <p:nvSpPr>
          <p:cNvPr id="6" name="Slide Number Placeholder 5"/>
          <p:cNvSpPr>
            <a:spLocks noGrp="1"/>
          </p:cNvSpPr>
          <p:nvPr>
            <p:ph type="sldNum" sz="quarter" idx="12"/>
          </p:nvPr>
        </p:nvSpPr>
        <p:spPr/>
        <p:txBody>
          <a:bodyPr/>
          <a:lstStyle/>
          <a:p>
            <a:pPr>
              <a:defRPr/>
            </a:pPr>
            <a:fld id="{5C4C84D9-0451-4FB9-A074-BA7B12E62B5C}" type="slidenum">
              <a:rPr lang="ar-SA"/>
              <a:pPr>
                <a:defRPr/>
              </a:pPr>
              <a:t>1</a:t>
            </a:fld>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625" y="1214438"/>
            <a:ext cx="4043363" cy="965200"/>
          </a:xfrm>
          <a:prstGeom prst="rect">
            <a:avLst/>
          </a:prstGeom>
        </p:spPr>
        <p:txBody>
          <a:bodyPr anchor="ctr">
            <a:normAutofit/>
          </a:bodyPr>
          <a:lstStyle/>
          <a:p>
            <a:pPr algn="ctr" rtl="1"/>
            <a:r>
              <a:rPr lang="en-US" sz="4400">
                <a:latin typeface="Times New Roman" pitchFamily="18" charset="0"/>
                <a:cs typeface="Times New Roman" pitchFamily="18" charset="0"/>
              </a:rPr>
              <a:t>The Crack-up</a:t>
            </a:r>
          </a:p>
        </p:txBody>
      </p:sp>
      <p:pic>
        <p:nvPicPr>
          <p:cNvPr id="5" name="Picture 2" descr="http://terpconnect.umd.edu/~cwbarks/crackup.jpeg"/>
          <p:cNvPicPr>
            <a:picLocks noChangeAspect="1" noChangeArrowheads="1"/>
          </p:cNvPicPr>
          <p:nvPr/>
        </p:nvPicPr>
        <p:blipFill>
          <a:blip r:embed="rId2" cstate="print"/>
          <a:srcRect/>
          <a:stretch>
            <a:fillRect/>
          </a:stretch>
        </p:blipFill>
        <p:spPr bwMode="auto">
          <a:xfrm>
            <a:off x="1000100" y="2143116"/>
            <a:ext cx="3284610" cy="37862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itle 1"/>
          <p:cNvSpPr>
            <a:spLocks noGrp="1"/>
          </p:cNvSpPr>
          <p:nvPr>
            <p:ph type="title"/>
          </p:nvPr>
        </p:nvSpPr>
        <p:spPr>
          <a:xfrm>
            <a:off x="4857750" y="428625"/>
            <a:ext cx="4286250" cy="963613"/>
          </a:xfrm>
        </p:spPr>
        <p:txBody>
          <a:bodyPr>
            <a:normAutofit fontScale="90000"/>
          </a:bodyPr>
          <a:lstStyle/>
          <a:p>
            <a:pPr rtl="0"/>
            <a:r>
              <a:rPr lang="en-US" sz="4000" smtClean="0">
                <a:latin typeface="Times New Roman" pitchFamily="18" charset="0"/>
                <a:cs typeface="Times New Roman" pitchFamily="18" charset="0"/>
              </a:rPr>
              <a:t>The Great Gatsby</a:t>
            </a:r>
            <a:br>
              <a:rPr lang="en-US" sz="4000" smtClean="0">
                <a:latin typeface="Times New Roman" pitchFamily="18" charset="0"/>
                <a:cs typeface="Times New Roman" pitchFamily="18" charset="0"/>
              </a:rPr>
            </a:br>
            <a:r>
              <a:rPr lang="en-US" sz="4000" smtClean="0">
                <a:latin typeface="Times New Roman" pitchFamily="18" charset="0"/>
                <a:cs typeface="Times New Roman" pitchFamily="18" charset="0"/>
              </a:rPr>
              <a:t>(1925)</a:t>
            </a:r>
          </a:p>
        </p:txBody>
      </p:sp>
      <p:pic>
        <p:nvPicPr>
          <p:cNvPr id="7" name="Picture 6" descr="greatgatsby_poster.jpg"/>
          <p:cNvPicPr>
            <a:picLocks noChangeAspect="1"/>
          </p:cNvPicPr>
          <p:nvPr/>
        </p:nvPicPr>
        <p:blipFill>
          <a:blip r:embed="rId3" cstate="print"/>
          <a:stretch>
            <a:fillRect/>
          </a:stretch>
        </p:blipFill>
        <p:spPr>
          <a:xfrm>
            <a:off x="5429256" y="1643050"/>
            <a:ext cx="3333750"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lide Number Placeholder 9"/>
          <p:cNvSpPr>
            <a:spLocks noGrp="1"/>
          </p:cNvSpPr>
          <p:nvPr>
            <p:ph type="sldNum" sz="quarter" idx="12"/>
          </p:nvPr>
        </p:nvSpPr>
        <p:spPr/>
        <p:txBody>
          <a:bodyPr/>
          <a:lstStyle/>
          <a:p>
            <a:pPr>
              <a:defRPr/>
            </a:pPr>
            <a:fld id="{B2A733A8-CFBA-4AE5-B31C-C004ED5C1291}" type="slidenum">
              <a:rPr lang="ar-SA"/>
              <a:pPr>
                <a:defRPr/>
              </a:pPr>
              <a:t>10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bylon-revisited.jpg"/>
          <p:cNvPicPr>
            <a:picLocks noGrp="1" noChangeAspect="1"/>
          </p:cNvPicPr>
          <p:nvPr>
            <p:ph idx="1"/>
          </p:nvPr>
        </p:nvPicPr>
        <p:blipFill>
          <a:blip r:embed="rId2" cstate="print"/>
          <a:stretch>
            <a:fillRect/>
          </a:stretch>
        </p:blipFill>
        <p:spPr>
          <a:xfrm>
            <a:off x="785786" y="500042"/>
            <a:ext cx="7715304" cy="6000791"/>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Slide Number Placeholder 4"/>
          <p:cNvSpPr>
            <a:spLocks noGrp="1"/>
          </p:cNvSpPr>
          <p:nvPr>
            <p:ph type="sldNum" sz="quarter" idx="12"/>
          </p:nvPr>
        </p:nvSpPr>
        <p:spPr/>
        <p:txBody>
          <a:bodyPr/>
          <a:lstStyle/>
          <a:p>
            <a:pPr>
              <a:defRPr/>
            </a:pPr>
            <a:fld id="{C2FB8AA1-EF4F-4585-8582-2D227B0DE62C}" type="slidenum">
              <a:rPr lang="ar-SA"/>
              <a:pPr>
                <a:defRPr/>
              </a:pPr>
              <a:t>11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063" y="0"/>
            <a:ext cx="7239000" cy="1143000"/>
          </a:xfrm>
          <a:prstGeom prst="rect">
            <a:avLst/>
          </a:prstGeom>
        </p:spPr>
        <p:txBody>
          <a:bodyPr anchor="ctr">
            <a:normAutofit/>
          </a:bodyPr>
          <a:lstStyle/>
          <a:p>
            <a:pPr algn="ctr" rtl="1"/>
            <a:r>
              <a:rPr lang="en-US" sz="4000" b="1">
                <a:solidFill>
                  <a:srgbClr val="C00000"/>
                </a:solidFill>
                <a:latin typeface="Times New Roman" pitchFamily="18" charset="0"/>
                <a:cs typeface="Times New Roman" pitchFamily="18" charset="0"/>
              </a:rPr>
              <a:t>Fitzgerald’S Short Stories</a:t>
            </a:r>
          </a:p>
        </p:txBody>
      </p:sp>
      <p:sp>
        <p:nvSpPr>
          <p:cNvPr id="26626" name="Content Placeholder 2"/>
          <p:cNvSpPr>
            <a:spLocks noGrp="1"/>
          </p:cNvSpPr>
          <p:nvPr>
            <p:ph idx="1"/>
          </p:nvPr>
        </p:nvSpPr>
        <p:spPr>
          <a:xfrm>
            <a:off x="323850" y="1484313"/>
            <a:ext cx="8572500" cy="4846637"/>
          </a:xfrm>
        </p:spPr>
        <p:txBody>
          <a:bodyPr/>
          <a:lstStyle/>
          <a:p>
            <a:pPr algn="l" rtl="0">
              <a:buFont typeface="Arial" charset="0"/>
              <a:buNone/>
            </a:pPr>
            <a:r>
              <a:rPr lang="en-US" sz="2000" smtClean="0">
                <a:latin typeface="Times New Roman" pitchFamily="18" charset="0"/>
                <a:cs typeface="Times New Roman" pitchFamily="18" charset="0"/>
              </a:rPr>
              <a:t>Flappers and philosopher        Tales of the Jazz Age              The Diamond as Big</a:t>
            </a:r>
          </a:p>
          <a:p>
            <a:pPr algn="l" rtl="0">
              <a:buFont typeface="Arial" charset="0"/>
              <a:buNone/>
            </a:pPr>
            <a:r>
              <a:rPr lang="en-US" sz="2000" smtClean="0">
                <a:latin typeface="Times New Roman" pitchFamily="18" charset="0"/>
                <a:cs typeface="Times New Roman" pitchFamily="18" charset="0"/>
              </a:rPr>
              <a:t>                                                                                                                     as the Ritz        </a:t>
            </a:r>
          </a:p>
        </p:txBody>
      </p:sp>
      <p:pic>
        <p:nvPicPr>
          <p:cNvPr id="6" name="Picture 5" descr="jazz.gif"/>
          <p:cNvPicPr>
            <a:picLocks noChangeAspect="1"/>
          </p:cNvPicPr>
          <p:nvPr/>
        </p:nvPicPr>
        <p:blipFill>
          <a:blip r:embed="rId2" cstate="print"/>
          <a:srcRect l="10435" t="7273" r="11304" b="7273"/>
          <a:stretch>
            <a:fillRect/>
          </a:stretch>
        </p:blipFill>
        <p:spPr>
          <a:xfrm>
            <a:off x="3357554" y="2571744"/>
            <a:ext cx="2143140"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419D3QKZE2L__SL500_.jpg"/>
          <p:cNvPicPr>
            <a:picLocks noChangeAspect="1"/>
          </p:cNvPicPr>
          <p:nvPr/>
        </p:nvPicPr>
        <p:blipFill>
          <a:blip r:embed="rId3" cstate="print"/>
          <a:stretch>
            <a:fillRect/>
          </a:stretch>
        </p:blipFill>
        <p:spPr>
          <a:xfrm>
            <a:off x="571472" y="2500306"/>
            <a:ext cx="2000264"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diamond_as_big_as_the_ritz.jpg"/>
          <p:cNvPicPr>
            <a:picLocks noChangeAspect="1"/>
          </p:cNvPicPr>
          <p:nvPr/>
        </p:nvPicPr>
        <p:blipFill>
          <a:blip r:embed="rId4" cstate="print"/>
          <a:stretch>
            <a:fillRect/>
          </a:stretch>
        </p:blipFill>
        <p:spPr>
          <a:xfrm>
            <a:off x="6286512" y="2571744"/>
            <a:ext cx="2138357"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lide Number Placeholder 8"/>
          <p:cNvSpPr>
            <a:spLocks noGrp="1"/>
          </p:cNvSpPr>
          <p:nvPr>
            <p:ph type="sldNum" sz="quarter" idx="12"/>
          </p:nvPr>
        </p:nvSpPr>
        <p:spPr/>
        <p:txBody>
          <a:bodyPr/>
          <a:lstStyle/>
          <a:p>
            <a:pPr>
              <a:defRPr/>
            </a:pPr>
            <a:fld id="{2D99FD65-8527-43D8-818A-1200001DF667}" type="slidenum">
              <a:rPr lang="ar-SA"/>
              <a:pPr>
                <a:defRPr/>
              </a:pPr>
              <a:t>12</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rtl="0">
              <a:lnSpc>
                <a:spcPct val="150000"/>
              </a:lnSpc>
            </a:pPr>
            <a:r>
              <a:rPr lang="en-US" b="1" smtClean="0">
                <a:solidFill>
                  <a:srgbClr val="C00000"/>
                </a:solidFill>
                <a:latin typeface="Times New Roman" pitchFamily="18" charset="0"/>
                <a:cs typeface="Times New Roman" pitchFamily="18" charset="0"/>
              </a:rPr>
              <a:t>Ernest Hemingway (1898-1961)</a:t>
            </a:r>
          </a:p>
        </p:txBody>
      </p:sp>
      <p:pic>
        <p:nvPicPr>
          <p:cNvPr id="4" name="Content Placeholder 3" descr="ERNEST_HEMINGWAY_PHOTO.jpg"/>
          <p:cNvPicPr>
            <a:picLocks noGrp="1" noChangeAspect="1"/>
          </p:cNvPicPr>
          <p:nvPr>
            <p:ph idx="1"/>
          </p:nvPr>
        </p:nvPicPr>
        <p:blipFill>
          <a:blip r:embed="rId2" cstate="print"/>
          <a:stretch>
            <a:fillRect/>
          </a:stretch>
        </p:blipFill>
        <p:spPr>
          <a:xfrm>
            <a:off x="428596" y="1785926"/>
            <a:ext cx="3071834" cy="3714776"/>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651" name="Rectangle 4"/>
          <p:cNvSpPr>
            <a:spLocks noChangeArrowheads="1"/>
          </p:cNvSpPr>
          <p:nvPr/>
        </p:nvSpPr>
        <p:spPr bwMode="auto">
          <a:xfrm>
            <a:off x="4143375" y="1700213"/>
            <a:ext cx="4572000" cy="5934075"/>
          </a:xfrm>
          <a:prstGeom prst="rect">
            <a:avLst/>
          </a:prstGeom>
          <a:noFill/>
          <a:ln w="9525">
            <a:noFill/>
            <a:miter lim="800000"/>
            <a:headEnd/>
            <a:tailEnd/>
          </a:ln>
        </p:spPr>
        <p:txBody>
          <a:bodyPr>
            <a:spAutoFit/>
          </a:bodyPr>
          <a:lstStyle/>
          <a:p>
            <a:pPr>
              <a:buFont typeface="Arial" charset="0"/>
              <a:buChar char="•"/>
            </a:pPr>
            <a:r>
              <a:rPr lang="en-GB" sz="2400">
                <a:latin typeface="Times New Roman" pitchFamily="18" charset="0"/>
                <a:cs typeface="Times New Roman" pitchFamily="18" charset="0"/>
              </a:rPr>
              <a:t>He drove an ambulance in World War I and then decided to stay in Paris and become a writer.</a:t>
            </a:r>
          </a:p>
          <a:p>
            <a:pPr>
              <a:buFont typeface="Arial" charset="0"/>
              <a:buChar char="•"/>
            </a:pPr>
            <a:endParaRPr lang="en-GB" sz="2400">
              <a:latin typeface="Times New Roman" pitchFamily="18" charset="0"/>
              <a:cs typeface="Times New Roman" pitchFamily="18" charset="0"/>
            </a:endParaRPr>
          </a:p>
          <a:p>
            <a:pPr>
              <a:buFont typeface="Arial" charset="0"/>
              <a:buChar char="•"/>
            </a:pPr>
            <a:r>
              <a:rPr lang="en-GB" sz="2400">
                <a:latin typeface="Times New Roman" pitchFamily="18" charset="0"/>
                <a:cs typeface="Times New Roman" pitchFamily="18" charset="0"/>
              </a:rPr>
              <a:t>He used to deal with symbolism.</a:t>
            </a:r>
          </a:p>
          <a:p>
            <a:pPr>
              <a:buFont typeface="Arial" charset="0"/>
              <a:buChar char="•"/>
            </a:pPr>
            <a:endParaRPr lang="en-GB" sz="2400">
              <a:latin typeface="Times New Roman" pitchFamily="18" charset="0"/>
              <a:cs typeface="Times New Roman" pitchFamily="18" charset="0"/>
            </a:endParaRPr>
          </a:p>
          <a:p>
            <a:pPr>
              <a:buFont typeface="Arial" charset="0"/>
              <a:buChar char="•"/>
            </a:pPr>
            <a:r>
              <a:rPr lang="en-GB" sz="2400">
                <a:latin typeface="Times New Roman" pitchFamily="18" charset="0"/>
                <a:cs typeface="Times New Roman" pitchFamily="18" charset="0"/>
              </a:rPr>
              <a:t>The aim of his style “get the most out of the least”.</a:t>
            </a:r>
          </a:p>
          <a:p>
            <a:pPr>
              <a:buFont typeface="Arial" charset="0"/>
              <a:buChar char="•"/>
            </a:pPr>
            <a:endParaRPr lang="en-GB" sz="2400">
              <a:latin typeface="Times New Roman" pitchFamily="18" charset="0"/>
              <a:cs typeface="Times New Roman" pitchFamily="18" charset="0"/>
            </a:endParaRPr>
          </a:p>
          <a:p>
            <a:pPr>
              <a:buFont typeface="Arial" charset="0"/>
              <a:buChar char="•"/>
            </a:pPr>
            <a:r>
              <a:rPr lang="en-GB" sz="2400">
                <a:latin typeface="Times New Roman" pitchFamily="18" charset="0"/>
                <a:cs typeface="Times New Roman" pitchFamily="18" charset="0"/>
              </a:rPr>
              <a:t>His language rarely emotional.</a:t>
            </a:r>
          </a:p>
          <a:p>
            <a:pPr>
              <a:buFont typeface="Arial" charset="0"/>
              <a:buChar char="•"/>
            </a:pPr>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97E192CD-4A30-4E7C-A3C5-9CF7BD5C5D95}" type="slidenum">
              <a:rPr lang="ar-SA"/>
              <a:pPr>
                <a:defRPr/>
              </a:pPr>
              <a:t>13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merican-heroes-flag-stars-31000.jpg"/>
          <p:cNvPicPr>
            <a:picLocks noChangeAspect="1"/>
          </p:cNvPicPr>
          <p:nvPr/>
        </p:nvPicPr>
        <p:blipFill>
          <a:blip r:embed="rId3"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3" name="Content Placeholder 2"/>
          <p:cNvSpPr>
            <a:spLocks noGrp="1"/>
          </p:cNvSpPr>
          <p:nvPr>
            <p:ph idx="1"/>
          </p:nvPr>
        </p:nvSpPr>
        <p:spPr/>
        <p:txBody>
          <a:bodyPr>
            <a:normAutofit/>
          </a:bodyPr>
          <a:lstStyle/>
          <a:p>
            <a:pPr algn="l" rtl="0"/>
            <a:r>
              <a:rPr lang="en-GB" sz="2800" dirty="0" smtClean="0">
                <a:latin typeface="Times New Roman" pitchFamily="18" charset="0"/>
                <a:cs typeface="Times New Roman" pitchFamily="18" charset="0"/>
              </a:rPr>
              <a:t>He perfected his writing method by experimenting with the short story.</a:t>
            </a:r>
          </a:p>
          <a:p>
            <a:pPr algn="l" rtl="0"/>
            <a:endParaRPr lang="en-GB"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He met </a:t>
            </a:r>
            <a:r>
              <a:rPr lang="en-US" sz="2800" dirty="0" err="1" smtClean="0">
                <a:latin typeface="Times New Roman" pitchFamily="18" charset="0"/>
                <a:cs typeface="Times New Roman" pitchFamily="18" charset="0"/>
              </a:rPr>
              <a:t>Gertude</a:t>
            </a:r>
            <a:r>
              <a:rPr lang="en-US" sz="2800" dirty="0" smtClean="0">
                <a:latin typeface="Times New Roman" pitchFamily="18" charset="0"/>
                <a:cs typeface="Times New Roman" pitchFamily="18" charset="0"/>
              </a:rPr>
              <a:t> Stein in Paris.</a:t>
            </a:r>
          </a:p>
          <a:p>
            <a:pPr algn="l" rtl="0">
              <a:buFont typeface="Arial" charset="0"/>
              <a:buNone/>
            </a:pPr>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He sometimes repeated a key phrase (e.g. “you’re an expatriate”) to emphasize his theme.</a:t>
            </a:r>
            <a:endParaRPr lang="ar-SA"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3ABC9D1-5AE9-49B1-B8DD-51A7C35D4C0A}" type="slidenum">
              <a:rPr lang="ar-SA"/>
              <a:pPr>
                <a:defRPr/>
              </a:pPr>
              <a:t>14</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642938" y="3105150"/>
            <a:ext cx="8215312" cy="2308225"/>
          </a:xfrm>
          <a:prstGeom prst="rect">
            <a:avLst/>
          </a:prstGeom>
          <a:noFill/>
          <a:ln w="9525">
            <a:noFill/>
            <a:miter lim="800000"/>
            <a:headEnd/>
            <a:tailEnd/>
          </a:ln>
        </p:spPr>
        <p:txBody>
          <a:bodyPr>
            <a:spAutoFit/>
          </a:bodyPr>
          <a:lstStyle/>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a:p>
            <a:endParaRPr lang="en-GB" sz="2400">
              <a:latin typeface="Times New Roman" pitchFamily="18" charset="0"/>
              <a:cs typeface="Times New Roman" pitchFamily="18" charset="0"/>
            </a:endParaRPr>
          </a:p>
        </p:txBody>
      </p:sp>
      <p:sp>
        <p:nvSpPr>
          <p:cNvPr id="30723" name="Rectangle 6"/>
          <p:cNvSpPr>
            <a:spLocks noChangeArrowheads="1"/>
          </p:cNvSpPr>
          <p:nvPr/>
        </p:nvSpPr>
        <p:spPr bwMode="auto">
          <a:xfrm>
            <a:off x="285750" y="2143125"/>
            <a:ext cx="6858018" cy="4893647"/>
          </a:xfrm>
          <a:prstGeom prst="rect">
            <a:avLst/>
          </a:prstGeom>
          <a:noFill/>
          <a:ln w="9525">
            <a:noFill/>
            <a:miter lim="800000"/>
            <a:headEnd/>
            <a:tailEnd/>
          </a:ln>
        </p:spPr>
        <p:txBody>
          <a:bodyPr wrap="square">
            <a:spAutoFit/>
          </a:bodyPr>
          <a:lstStyle/>
          <a:p>
            <a:pPr>
              <a:buFont typeface="Arial" charset="0"/>
              <a:buChar char="•"/>
            </a:pPr>
            <a:r>
              <a:rPr lang="en-GB" sz="2400" dirty="0">
                <a:latin typeface="Times New Roman" pitchFamily="18" charset="0"/>
                <a:cs typeface="Times New Roman" pitchFamily="18" charset="0"/>
              </a:rPr>
              <a:t> His first novel, is a portrait of young adults in the post-war era.</a:t>
            </a:r>
          </a:p>
          <a:p>
            <a:endParaRPr lang="en-GB" sz="2400" dirty="0">
              <a:latin typeface="Times New Roman" pitchFamily="18" charset="0"/>
              <a:cs typeface="Times New Roman" pitchFamily="18" charset="0"/>
            </a:endParaRPr>
          </a:p>
          <a:p>
            <a:pPr>
              <a:buFont typeface="Arial" charset="0"/>
              <a:buChar char="•"/>
            </a:pPr>
            <a:r>
              <a:rPr lang="en-GB" sz="2400" dirty="0">
                <a:latin typeface="Times New Roman" pitchFamily="18" charset="0"/>
                <a:cs typeface="Times New Roman" pitchFamily="18" charset="0"/>
              </a:rPr>
              <a:t> The characters are young American living in Paris. Some had fought bravely for their country. But now they are completely useless in peacetime. Others in the novel are simply “expatriates”, people without a homeland.</a:t>
            </a:r>
          </a:p>
          <a:p>
            <a:endParaRPr lang="en-GB" sz="2400" dirty="0">
              <a:latin typeface="Times New Roman" pitchFamily="18" charset="0"/>
              <a:cs typeface="Times New Roman" pitchFamily="18" charset="0"/>
            </a:endParaRPr>
          </a:p>
          <a:p>
            <a:pPr>
              <a:buFont typeface="Arial" charset="0"/>
              <a:buChar char="•"/>
            </a:pPr>
            <a:r>
              <a:rPr lang="en-GB" sz="2400" dirty="0">
                <a:latin typeface="Times New Roman" pitchFamily="18" charset="0"/>
                <a:cs typeface="Times New Roman" pitchFamily="18" charset="0"/>
              </a:rPr>
              <a:t> Without hope or ambition, they try to enjoy </a:t>
            </a:r>
            <a:r>
              <a:rPr lang="en-GB" sz="2400" dirty="0" smtClean="0">
                <a:latin typeface="Times New Roman" pitchFamily="18" charset="0"/>
                <a:cs typeface="Times New Roman" pitchFamily="18" charset="0"/>
              </a:rPr>
              <a:t>each</a:t>
            </a:r>
          </a:p>
          <a:p>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day as it comes.</a:t>
            </a:r>
            <a:endParaRPr lang="en-US" sz="2400" dirty="0">
              <a:latin typeface="Times New Roman" pitchFamily="18" charset="0"/>
              <a:cs typeface="Times New Roman" pitchFamily="18" charset="0"/>
            </a:endParaRPr>
          </a:p>
          <a:p>
            <a:pPr>
              <a:buFont typeface="Arial" charset="0"/>
              <a:buChar char="•"/>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0724" name="Rectangle 7"/>
          <p:cNvSpPr>
            <a:spLocks noChangeArrowheads="1"/>
          </p:cNvSpPr>
          <p:nvPr/>
        </p:nvSpPr>
        <p:spPr bwMode="auto">
          <a:xfrm>
            <a:off x="857224" y="714356"/>
            <a:ext cx="6000750" cy="708025"/>
          </a:xfrm>
          <a:prstGeom prst="rect">
            <a:avLst/>
          </a:prstGeom>
          <a:noFill/>
          <a:ln w="9525">
            <a:noFill/>
            <a:miter lim="800000"/>
            <a:headEnd/>
            <a:tailEnd/>
          </a:ln>
        </p:spPr>
        <p:txBody>
          <a:bodyPr>
            <a:spAutoFit/>
          </a:bodyPr>
          <a:lstStyle/>
          <a:p>
            <a:pPr rtl="1"/>
            <a:r>
              <a:rPr lang="en-GB" sz="4000" b="1" i="1">
                <a:solidFill>
                  <a:srgbClr val="C00000"/>
                </a:solidFill>
                <a:latin typeface="Times New Roman" pitchFamily="18" charset="0"/>
                <a:cs typeface="Times New Roman" pitchFamily="18" charset="0"/>
              </a:rPr>
              <a:t>The Sun Also Rises (1926)</a:t>
            </a:r>
            <a:r>
              <a:rPr lang="en-GB" sz="4000" b="1">
                <a:solidFill>
                  <a:srgbClr val="C00000"/>
                </a:solidFill>
                <a:latin typeface="Times New Roman" pitchFamily="18" charset="0"/>
                <a:cs typeface="Times New Roman" pitchFamily="18" charset="0"/>
              </a:rPr>
              <a:t> </a:t>
            </a:r>
            <a:endParaRPr lang="ar-SA" sz="4000" b="1">
              <a:solidFill>
                <a:srgbClr val="C00000"/>
              </a:solidFill>
              <a:latin typeface="Calibri" pitchFamily="34" charset="0"/>
            </a:endParaRPr>
          </a:p>
        </p:txBody>
      </p:sp>
      <p:sp>
        <p:nvSpPr>
          <p:cNvPr id="9" name="Slide Number Placeholder 8"/>
          <p:cNvSpPr>
            <a:spLocks noGrp="1"/>
          </p:cNvSpPr>
          <p:nvPr>
            <p:ph type="sldNum" sz="quarter" idx="12"/>
          </p:nvPr>
        </p:nvSpPr>
        <p:spPr/>
        <p:txBody>
          <a:bodyPr/>
          <a:lstStyle/>
          <a:p>
            <a:pPr>
              <a:defRPr/>
            </a:pPr>
            <a:fld id="{5822D99C-7F1F-4F17-9A84-DC57C78C05F6}" type="slidenum">
              <a:rPr lang="ar-SA"/>
              <a:pPr>
                <a:defRPr/>
              </a:pPr>
              <a:t>15</a:t>
            </a:fld>
            <a:endParaRPr lang="ar-SA"/>
          </a:p>
        </p:txBody>
      </p:sp>
      <p:pic>
        <p:nvPicPr>
          <p:cNvPr id="8" name="Picture 7" descr="untitled22.bmp"/>
          <p:cNvPicPr>
            <a:picLocks noChangeAspect="1"/>
          </p:cNvPicPr>
          <p:nvPr/>
        </p:nvPicPr>
        <p:blipFill>
          <a:blip r:embed="rId2" cstate="print"/>
          <a:stretch>
            <a:fillRect/>
          </a:stretch>
        </p:blipFill>
        <p:spPr>
          <a:xfrm>
            <a:off x="6858016" y="714356"/>
            <a:ext cx="2071670" cy="5979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684213" y="1428750"/>
            <a:ext cx="7974012" cy="4525963"/>
          </a:xfrm>
        </p:spPr>
        <p:txBody>
          <a:bodyPr/>
          <a:lstStyle/>
          <a:p>
            <a:pPr algn="l" rtl="0">
              <a:buFont typeface="Arial" charset="0"/>
              <a:buNone/>
            </a:pPr>
            <a:r>
              <a:rPr lang="en-GB" sz="3600" dirty="0" smtClean="0">
                <a:solidFill>
                  <a:srgbClr val="C00000"/>
                </a:solidFill>
                <a:latin typeface="Times New Roman" pitchFamily="18" charset="0"/>
                <a:cs typeface="Times New Roman" pitchFamily="18" charset="0"/>
              </a:rPr>
              <a:t>His other works :</a:t>
            </a:r>
          </a:p>
          <a:p>
            <a:pPr algn="l" rtl="0"/>
            <a:endParaRPr lang="en-GB" sz="2400" dirty="0" smtClean="0">
              <a:solidFill>
                <a:srgbClr val="00817E"/>
              </a:solidFill>
              <a:latin typeface="Times New Roman" pitchFamily="18" charset="0"/>
              <a:cs typeface="Times New Roman" pitchFamily="18" charset="0"/>
            </a:endParaRPr>
          </a:p>
          <a:p>
            <a:pPr algn="l" rtl="0">
              <a:buFontTx/>
              <a:buChar char="•"/>
            </a:pPr>
            <a:r>
              <a:rPr lang="en-GB" sz="2800" i="1" dirty="0" smtClean="0">
                <a:latin typeface="Times New Roman" pitchFamily="18" charset="0"/>
                <a:cs typeface="Times New Roman" pitchFamily="18" charset="0"/>
              </a:rPr>
              <a:t> A Farewell to Arms (1929)</a:t>
            </a:r>
          </a:p>
          <a:p>
            <a:pPr algn="l" rtl="0">
              <a:buFontTx/>
              <a:buChar char="•"/>
            </a:pPr>
            <a:r>
              <a:rPr lang="en-GB" sz="2800" i="1" dirty="0" smtClean="0">
                <a:latin typeface="Times New Roman" pitchFamily="18" charset="0"/>
                <a:cs typeface="Times New Roman" pitchFamily="18" charset="0"/>
              </a:rPr>
              <a:t> To Have and Have Not (1937)</a:t>
            </a:r>
          </a:p>
          <a:p>
            <a:pPr algn="l" rtl="0">
              <a:buFontTx/>
              <a:buChar char="•"/>
            </a:pPr>
            <a:r>
              <a:rPr lang="en-GB" sz="2800" i="1" dirty="0" smtClean="0">
                <a:latin typeface="Times New Roman" pitchFamily="18" charset="0"/>
                <a:cs typeface="Times New Roman" pitchFamily="18" charset="0"/>
              </a:rPr>
              <a:t> For Whom the Bell Tolls (1940)</a:t>
            </a:r>
          </a:p>
          <a:p>
            <a:pPr algn="l" rtl="0">
              <a:buFontTx/>
              <a:buChar char="•"/>
            </a:pPr>
            <a:r>
              <a:rPr lang="en-GB" sz="2800" i="1" dirty="0" smtClean="0">
                <a:latin typeface="Times New Roman" pitchFamily="18" charset="0"/>
                <a:cs typeface="Times New Roman" pitchFamily="18" charset="0"/>
              </a:rPr>
              <a:t> Across the River and into the Trees (1950)</a:t>
            </a:r>
          </a:p>
          <a:p>
            <a:pPr algn="l" rtl="0">
              <a:buFontTx/>
              <a:buChar char="•"/>
            </a:pPr>
            <a:r>
              <a:rPr lang="en-GB" sz="2800" i="1" dirty="0" smtClean="0">
                <a:latin typeface="Times New Roman" pitchFamily="18" charset="0"/>
                <a:cs typeface="Times New Roman" pitchFamily="18" charset="0"/>
              </a:rPr>
              <a:t> The Old Man and the Sea (1952)</a:t>
            </a:r>
            <a:endParaRPr lang="en-US" sz="2800" i="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0482A66F-12D3-4961-BEBC-31DF7F154F73}" type="slidenum">
              <a:rPr lang="ar-SA"/>
              <a:pPr>
                <a:defRPr/>
              </a:pPr>
              <a:t>16</a:t>
            </a:fld>
            <a:endParaRPr lang="ar-SA"/>
          </a:p>
        </p:txBody>
      </p:sp>
      <p:pic>
        <p:nvPicPr>
          <p:cNvPr id="4" name="Picture 3" descr="1241358970.jpg"/>
          <p:cNvPicPr>
            <a:picLocks noChangeAspect="1"/>
          </p:cNvPicPr>
          <p:nvPr/>
        </p:nvPicPr>
        <p:blipFill>
          <a:blip r:embed="rId2" cstate="print"/>
          <a:stretch>
            <a:fillRect/>
          </a:stretch>
        </p:blipFill>
        <p:spPr>
          <a:xfrm>
            <a:off x="5715008" y="357166"/>
            <a:ext cx="1500198" cy="2310304"/>
          </a:xfrm>
          <a:prstGeom prst="rect">
            <a:avLst/>
          </a:prstGeom>
        </p:spPr>
      </p:pic>
      <p:pic>
        <p:nvPicPr>
          <p:cNvPr id="6" name="Picture 5" descr="farewell_to_arms.jpg"/>
          <p:cNvPicPr>
            <a:picLocks noChangeAspect="1"/>
          </p:cNvPicPr>
          <p:nvPr/>
        </p:nvPicPr>
        <p:blipFill>
          <a:blip r:embed="rId3" cstate="print"/>
          <a:stretch>
            <a:fillRect/>
          </a:stretch>
        </p:blipFill>
        <p:spPr>
          <a:xfrm>
            <a:off x="7000892" y="1643050"/>
            <a:ext cx="1428760" cy="2170450"/>
          </a:xfrm>
          <a:prstGeom prst="rect">
            <a:avLst/>
          </a:prstGeom>
        </p:spPr>
      </p:pic>
      <p:pic>
        <p:nvPicPr>
          <p:cNvPr id="7" name="Picture 6" descr="term-paper-a-farewell-to-arms.jpg"/>
          <p:cNvPicPr>
            <a:picLocks noChangeAspect="1"/>
          </p:cNvPicPr>
          <p:nvPr/>
        </p:nvPicPr>
        <p:blipFill>
          <a:blip r:embed="rId4" cstate="print"/>
          <a:stretch>
            <a:fillRect/>
          </a:stretch>
        </p:blipFill>
        <p:spPr>
          <a:xfrm>
            <a:off x="7286644" y="3643314"/>
            <a:ext cx="1478322" cy="2247936"/>
          </a:xfrm>
          <a:prstGeom prst="rect">
            <a:avLst/>
          </a:prstGeom>
        </p:spPr>
      </p:pic>
      <p:pic>
        <p:nvPicPr>
          <p:cNvPr id="8" name="Picture 7" descr="untitled22.bmp"/>
          <p:cNvPicPr>
            <a:picLocks noChangeAspect="1"/>
          </p:cNvPicPr>
          <p:nvPr/>
        </p:nvPicPr>
        <p:blipFill>
          <a:blip r:embed="rId5" cstate="print"/>
          <a:stretch>
            <a:fillRect/>
          </a:stretch>
        </p:blipFill>
        <p:spPr>
          <a:xfrm>
            <a:off x="7786710" y="0"/>
            <a:ext cx="1357290" cy="2019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algn="l" rtl="0"/>
            <a:r>
              <a:rPr lang="en-GB" sz="3200" b="1" i="1" smtClean="0">
                <a:solidFill>
                  <a:srgbClr val="C00000"/>
                </a:solidFill>
                <a:latin typeface="Times New Roman" pitchFamily="18" charset="0"/>
                <a:cs typeface="Times New Roman" pitchFamily="18" charset="0"/>
              </a:rPr>
              <a:t>A Farewell to Arms (1929)</a:t>
            </a:r>
            <a:endParaRPr lang="en-US" sz="3200" b="1" i="1" smtClean="0">
              <a:solidFill>
                <a:srgbClr val="C00000"/>
              </a:solidFill>
              <a:latin typeface="Times New Roman" pitchFamily="18" charset="0"/>
              <a:cs typeface="Times New Roman" pitchFamily="18" charset="0"/>
            </a:endParaRPr>
          </a:p>
        </p:txBody>
      </p:sp>
      <p:sp>
        <p:nvSpPr>
          <p:cNvPr id="32770" name="Rectangle 3"/>
          <p:cNvSpPr txBox="1">
            <a:spLocks noChangeArrowheads="1"/>
          </p:cNvSpPr>
          <p:nvPr/>
        </p:nvSpPr>
        <p:spPr bwMode="auto">
          <a:xfrm>
            <a:off x="285750" y="1214438"/>
            <a:ext cx="8229600" cy="2079625"/>
          </a:xfrm>
          <a:prstGeom prst="rect">
            <a:avLst/>
          </a:prstGeom>
          <a:noFill/>
          <a:ln w="9525">
            <a:noFill/>
            <a:miter lim="800000"/>
            <a:headEnd/>
            <a:tailEnd/>
          </a:ln>
        </p:spPr>
        <p:txBody>
          <a:bodyPr/>
          <a:lstStyle/>
          <a:p>
            <a:pPr marL="342900" indent="-342900">
              <a:spcBef>
                <a:spcPct val="20000"/>
              </a:spcBef>
              <a:buFont typeface="Arial" charset="0"/>
              <a:buChar char="•"/>
            </a:pPr>
            <a:r>
              <a:rPr lang="en-GB" sz="2400">
                <a:latin typeface="Times New Roman" pitchFamily="18" charset="0"/>
                <a:cs typeface="Times New Roman" pitchFamily="18" charset="0"/>
              </a:rPr>
              <a:t>Hemingway uses nature symbolically.</a:t>
            </a:r>
          </a:p>
          <a:p>
            <a:pPr marL="342900" indent="-342900">
              <a:spcBef>
                <a:spcPct val="20000"/>
              </a:spcBef>
              <a:buFont typeface="Arial" charset="0"/>
              <a:buChar char="•"/>
            </a:pPr>
            <a:r>
              <a:rPr lang="en-GB" sz="2400">
                <a:latin typeface="Times New Roman" pitchFamily="18" charset="0"/>
                <a:cs typeface="Times New Roman" pitchFamily="18" charset="0"/>
              </a:rPr>
              <a:t>It is his famous anti-war love story.</a:t>
            </a:r>
            <a:endParaRPr lang="en-US" sz="2400">
              <a:latin typeface="Times New Roman" pitchFamily="18" charset="0"/>
              <a:cs typeface="Times New Roman" pitchFamily="18" charset="0"/>
            </a:endParaRPr>
          </a:p>
        </p:txBody>
      </p:sp>
      <p:sp>
        <p:nvSpPr>
          <p:cNvPr id="6" name="Rectangle 2"/>
          <p:cNvSpPr txBox="1">
            <a:spLocks noChangeArrowheads="1"/>
          </p:cNvSpPr>
          <p:nvPr/>
        </p:nvSpPr>
        <p:spPr>
          <a:xfrm>
            <a:off x="357188" y="2357438"/>
            <a:ext cx="8229600" cy="1143000"/>
          </a:xfrm>
          <a:prstGeom prst="rect">
            <a:avLst/>
          </a:prstGeom>
        </p:spPr>
        <p:txBody>
          <a:bodyPr rtlCol="1" anchor="ctr">
            <a:normAutofit/>
          </a:bodyPr>
          <a:lstStyle/>
          <a:p>
            <a:pPr fontAlgn="auto">
              <a:spcAft>
                <a:spcPts val="0"/>
              </a:spcAft>
              <a:defRPr/>
            </a:pPr>
            <a:r>
              <a:rPr lang="en-GB" sz="3200" b="1" i="1" dirty="0">
                <a:solidFill>
                  <a:srgbClr val="C00000"/>
                </a:solidFill>
                <a:latin typeface="Times New Roman" pitchFamily="18" charset="0"/>
                <a:ea typeface="+mj-ea"/>
                <a:cs typeface="Times New Roman" pitchFamily="18" charset="0"/>
              </a:rPr>
              <a:t>To Have and Have Not (1937)</a:t>
            </a:r>
            <a:endParaRPr lang="en-US" sz="3200" b="1" i="1" dirty="0">
              <a:solidFill>
                <a:srgbClr val="C00000"/>
              </a:solidFill>
              <a:latin typeface="Times New Roman" pitchFamily="18" charset="0"/>
              <a:ea typeface="+mj-ea"/>
              <a:cs typeface="Times New Roman" pitchFamily="18" charset="0"/>
            </a:endParaRPr>
          </a:p>
        </p:txBody>
      </p:sp>
      <p:sp>
        <p:nvSpPr>
          <p:cNvPr id="32772" name="Rectangle 3"/>
          <p:cNvSpPr txBox="1">
            <a:spLocks noChangeArrowheads="1"/>
          </p:cNvSpPr>
          <p:nvPr/>
        </p:nvSpPr>
        <p:spPr bwMode="auto">
          <a:xfrm>
            <a:off x="285750" y="3429000"/>
            <a:ext cx="8229600" cy="3201988"/>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GB" sz="2400" dirty="0">
                <a:latin typeface="Times New Roman" pitchFamily="18" charset="0"/>
                <a:cs typeface="Times New Roman" pitchFamily="18" charset="0"/>
              </a:rPr>
              <a:t>Hemingway’s heroes began to lose their freshness. Like many other characters in the literature of the thirties, they were “tough-guy” heroes.</a:t>
            </a:r>
          </a:p>
          <a:p>
            <a:pPr marL="342900" indent="-342900">
              <a:lnSpc>
                <a:spcPct val="90000"/>
              </a:lnSpc>
              <a:spcBef>
                <a:spcPct val="20000"/>
              </a:spcBef>
              <a:buFont typeface="Arial" charset="0"/>
              <a:buChar char="•"/>
            </a:pPr>
            <a:endParaRPr lang="en-GB" sz="2400" dirty="0">
              <a:latin typeface="Times New Roman" pitchFamily="18" charset="0"/>
              <a:cs typeface="Times New Roman" pitchFamily="18" charset="0"/>
            </a:endParaRPr>
          </a:p>
          <a:p>
            <a:pPr marL="342900" indent="-342900">
              <a:lnSpc>
                <a:spcPct val="90000"/>
              </a:lnSpc>
              <a:spcBef>
                <a:spcPct val="20000"/>
              </a:spcBef>
              <a:buFont typeface="Arial" charset="0"/>
              <a:buChar char="•"/>
            </a:pPr>
            <a:r>
              <a:rPr lang="en-GB" sz="2400" dirty="0">
                <a:latin typeface="Times New Roman" pitchFamily="18" charset="0"/>
                <a:cs typeface="Times New Roman" pitchFamily="18" charset="0"/>
              </a:rPr>
              <a:t>Harry Morgan is this kind of hero. </a:t>
            </a:r>
          </a:p>
          <a:p>
            <a:pPr marL="342900" indent="-342900">
              <a:lnSpc>
                <a:spcPct val="90000"/>
              </a:lnSpc>
              <a:spcBef>
                <a:spcPct val="20000"/>
              </a:spcBef>
              <a:buFont typeface="Arial" charset="0"/>
              <a:buChar char="•"/>
            </a:pPr>
            <a:r>
              <a:rPr lang="en-GB" sz="2400" dirty="0">
                <a:latin typeface="Times New Roman" pitchFamily="18" charset="0"/>
                <a:cs typeface="Times New Roman" pitchFamily="18" charset="0"/>
              </a:rPr>
              <a:t>There is a change in Hemingway’s moral theme.</a:t>
            </a:r>
            <a:endParaRPr lang="en-US" sz="24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08CDF6FC-7BFE-4EA1-8775-686AF3A5A317}" type="slidenum">
              <a:rPr lang="ar-SA"/>
              <a:pPr>
                <a:defRPr/>
              </a:pPr>
              <a:t>17</a:t>
            </a:fld>
            <a:endParaRPr lang="ar-SA"/>
          </a:p>
        </p:txBody>
      </p:sp>
      <p:pic>
        <p:nvPicPr>
          <p:cNvPr id="7" name="Picture 6" descr="farewell_to_arms.jpg"/>
          <p:cNvPicPr>
            <a:picLocks noChangeAspect="1"/>
          </p:cNvPicPr>
          <p:nvPr/>
        </p:nvPicPr>
        <p:blipFill>
          <a:blip r:embed="rId2" cstate="print"/>
          <a:stretch>
            <a:fillRect/>
          </a:stretch>
        </p:blipFill>
        <p:spPr>
          <a:xfrm>
            <a:off x="6572264" y="428603"/>
            <a:ext cx="1785950" cy="2713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rtl="0"/>
            <a:r>
              <a:rPr lang="en-GB" sz="3200" b="1" i="1" smtClean="0">
                <a:solidFill>
                  <a:srgbClr val="C00000"/>
                </a:solidFill>
                <a:latin typeface="Times New Roman" pitchFamily="18" charset="0"/>
                <a:cs typeface="Times New Roman" pitchFamily="18" charset="0"/>
              </a:rPr>
              <a:t>For Whom the Bell Tolls (1940)</a:t>
            </a:r>
            <a:endParaRPr lang="en-US" sz="3200" b="1" i="1" smtClean="0">
              <a:solidFill>
                <a:srgbClr val="C00000"/>
              </a:solidFill>
              <a:latin typeface="Times New Roman" pitchFamily="18" charset="0"/>
              <a:cs typeface="Times New Roman" pitchFamily="18" charset="0"/>
            </a:endParaRPr>
          </a:p>
        </p:txBody>
      </p:sp>
      <p:sp>
        <p:nvSpPr>
          <p:cNvPr id="33794" name="Rectangle 3"/>
          <p:cNvSpPr txBox="1">
            <a:spLocks noChangeArrowheads="1"/>
          </p:cNvSpPr>
          <p:nvPr/>
        </p:nvSpPr>
        <p:spPr bwMode="auto">
          <a:xfrm>
            <a:off x="457200" y="1600200"/>
            <a:ext cx="6115064" cy="4329113"/>
          </a:xfrm>
          <a:prstGeom prst="rect">
            <a:avLst/>
          </a:prstGeom>
          <a:noFill/>
          <a:ln w="9525">
            <a:noFill/>
            <a:miter lim="800000"/>
            <a:headEnd/>
            <a:tailEnd/>
          </a:ln>
        </p:spPr>
        <p:txBody>
          <a:bodyPr/>
          <a:lstStyle/>
          <a:p>
            <a:pPr marL="342900" indent="-342900">
              <a:spcBef>
                <a:spcPct val="20000"/>
              </a:spcBef>
              <a:buFont typeface="Arial" charset="0"/>
              <a:buChar char="•"/>
            </a:pPr>
            <a:r>
              <a:rPr lang="en-GB" sz="2400" dirty="0">
                <a:latin typeface="Times New Roman" pitchFamily="18" charset="0"/>
                <a:cs typeface="Times New Roman" pitchFamily="18" charset="0"/>
              </a:rPr>
              <a:t>The hero, Robert Jordan, is fighting against fascism in the Spanish Civil War. His experience teach him to believe in the value of sacrifice.</a:t>
            </a:r>
          </a:p>
          <a:p>
            <a:pPr marL="342900" indent="-342900">
              <a:spcBef>
                <a:spcPct val="20000"/>
              </a:spcBef>
              <a:buFont typeface="Arial" charset="0"/>
              <a:buChar char="•"/>
            </a:pPr>
            <a:endParaRPr lang="en-GB" sz="2400" dirty="0">
              <a:latin typeface="Times New Roman" pitchFamily="18" charset="0"/>
              <a:cs typeface="Times New Roman" pitchFamily="18" charset="0"/>
            </a:endParaRPr>
          </a:p>
          <a:p>
            <a:pPr marL="342900" indent="-342900">
              <a:spcBef>
                <a:spcPct val="20000"/>
              </a:spcBef>
              <a:buFont typeface="Arial" charset="0"/>
              <a:buChar char="•"/>
            </a:pPr>
            <a:r>
              <a:rPr lang="en-GB" sz="2400" dirty="0">
                <a:latin typeface="Times New Roman" pitchFamily="18" charset="0"/>
                <a:cs typeface="Times New Roman" pitchFamily="18" charset="0"/>
              </a:rPr>
              <a:t>At first, he learnt this through love for woman. But at the end as he lies dying, he discovers a similar “union” with nature and the earth.</a:t>
            </a:r>
          </a:p>
          <a:p>
            <a:pPr marL="342900" indent="-342900">
              <a:spcBef>
                <a:spcPct val="20000"/>
              </a:spcBef>
              <a:buFont typeface="Arial" charset="0"/>
              <a:buChar char="•"/>
            </a:pPr>
            <a:endParaRPr lang="en-GB" sz="2400" dirty="0">
              <a:latin typeface="Times New Roman" pitchFamily="18" charset="0"/>
              <a:cs typeface="Times New Roman" pitchFamily="18" charset="0"/>
            </a:endParaRPr>
          </a:p>
          <a:p>
            <a:pPr marL="342900" indent="-342900">
              <a:spcBef>
                <a:spcPct val="20000"/>
              </a:spcBef>
              <a:buFont typeface="Arial" charset="0"/>
              <a:buChar char="•"/>
            </a:pPr>
            <a:r>
              <a:rPr lang="en-GB" sz="2400" dirty="0">
                <a:latin typeface="Times New Roman" pitchFamily="18" charset="0"/>
                <a:cs typeface="Times New Roman" pitchFamily="18" charset="0"/>
              </a:rPr>
              <a:t>Jordan has learned about the power of love.</a:t>
            </a:r>
            <a:endParaRPr lang="en-US"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C86B9DE5-3545-4800-9135-589BDD2E195F}" type="slidenum">
              <a:rPr lang="ar-SA"/>
              <a:pPr>
                <a:defRPr/>
              </a:pPr>
              <a:t>18</a:t>
            </a:fld>
            <a:endParaRPr lang="ar-SA"/>
          </a:p>
        </p:txBody>
      </p:sp>
      <p:pic>
        <p:nvPicPr>
          <p:cNvPr id="5" name="Picture 4" descr="1241358970.jpg"/>
          <p:cNvPicPr>
            <a:picLocks noChangeAspect="1"/>
          </p:cNvPicPr>
          <p:nvPr/>
        </p:nvPicPr>
        <p:blipFill>
          <a:blip r:embed="rId2" cstate="print"/>
          <a:stretch>
            <a:fillRect/>
          </a:stretch>
        </p:blipFill>
        <p:spPr>
          <a:xfrm>
            <a:off x="6429388" y="1643050"/>
            <a:ext cx="2500330" cy="442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rtl="0"/>
            <a:r>
              <a:rPr lang="en-GB" dirty="0" smtClean="0">
                <a:solidFill>
                  <a:srgbClr val="C00000"/>
                </a:solidFill>
                <a:latin typeface="Times New Roman" pitchFamily="18" charset="0"/>
                <a:cs typeface="Times New Roman" pitchFamily="18" charset="0"/>
              </a:rPr>
              <a:t>At the end</a:t>
            </a:r>
            <a:endParaRPr lang="en-US" dirty="0" smtClean="0">
              <a:solidFill>
                <a:srgbClr val="C00000"/>
              </a:solidFill>
              <a:latin typeface="Times New Roman" pitchFamily="18" charset="0"/>
              <a:cs typeface="Times New Roman" pitchFamily="18" charset="0"/>
            </a:endParaRPr>
          </a:p>
        </p:txBody>
      </p:sp>
      <p:sp>
        <p:nvSpPr>
          <p:cNvPr id="34818"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GB" sz="2800" dirty="0">
                <a:latin typeface="Times New Roman" pitchFamily="18" charset="0"/>
                <a:cs typeface="Times New Roman" pitchFamily="18" charset="0"/>
              </a:rPr>
              <a:t>In 1954, he was awarded the Nobel Prize for Literature. As he entered his own old age, he felt his powers as an artist failing.</a:t>
            </a:r>
          </a:p>
          <a:p>
            <a:pPr marL="342900" indent="-342900">
              <a:spcBef>
                <a:spcPct val="20000"/>
              </a:spcBef>
              <a:buFont typeface="Arial" charset="0"/>
              <a:buChar char="•"/>
            </a:pPr>
            <a:endParaRPr lang="en-GB" sz="2800" dirty="0">
              <a:latin typeface="Times New Roman" pitchFamily="18" charset="0"/>
              <a:cs typeface="Times New Roman" pitchFamily="18" charset="0"/>
            </a:endParaRPr>
          </a:p>
          <a:p>
            <a:pPr marL="342900" indent="-342900">
              <a:spcBef>
                <a:spcPct val="20000"/>
              </a:spcBef>
              <a:buFont typeface="Arial" charset="0"/>
              <a:buChar char="•"/>
            </a:pPr>
            <a:r>
              <a:rPr lang="en-GB" sz="2800" dirty="0">
                <a:latin typeface="Times New Roman" pitchFamily="18" charset="0"/>
                <a:cs typeface="Times New Roman" pitchFamily="18" charset="0"/>
              </a:rPr>
              <a:t>In 1961, he shot himself with his favourite hunting gun.</a:t>
            </a:r>
            <a:endParaRPr lang="en-US" sz="28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4F415A0B-5C3A-4F6A-90B1-223C8A2C3357}" type="slidenum">
              <a:rPr lang="ar-SA"/>
              <a:pPr>
                <a:defRPr/>
              </a:pPr>
              <a:t>19</a:t>
            </a:fld>
            <a:endParaRPr lang="ar-SA"/>
          </a:p>
        </p:txBody>
      </p:sp>
      <p:pic>
        <p:nvPicPr>
          <p:cNvPr id="5"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merican-heroes-flag-stars-31000.jpg"/>
          <p:cNvPicPr>
            <a:picLocks noGrp="1" noChangeAspect="1"/>
          </p:cNvPicPr>
          <p:nvPr>
            <p:ph idx="1"/>
          </p:nvPr>
        </p:nvPicPr>
        <p:blipFill>
          <a:blip r:embed="rId2" cstate="print"/>
          <a:stretch>
            <a:fillRect/>
          </a:stretch>
        </p:blipFill>
        <p:spPr>
          <a:xfrm>
            <a:off x="2928926" y="1285860"/>
            <a:ext cx="3810027" cy="2857520"/>
          </a:xfrm>
          <a:prstGeom prst="ellipse">
            <a:avLst/>
          </a:prstGeom>
          <a:effectLst>
            <a:softEdge rad="112500"/>
          </a:effectLst>
        </p:spPr>
      </p:pic>
      <p:pic>
        <p:nvPicPr>
          <p:cNvPr id="15" name="Picture 14" descr="John Dos Passos.jpg"/>
          <p:cNvPicPr>
            <a:picLocks noChangeAspect="1"/>
          </p:cNvPicPr>
          <p:nvPr/>
        </p:nvPicPr>
        <p:blipFill>
          <a:blip r:embed="rId3" cstate="print"/>
          <a:stretch>
            <a:fillRect/>
          </a:stretch>
        </p:blipFill>
        <p:spPr>
          <a:xfrm>
            <a:off x="6143636" y="1285860"/>
            <a:ext cx="1571636" cy="19493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hemingway.jpg"/>
          <p:cNvPicPr>
            <a:picLocks noChangeAspect="1"/>
          </p:cNvPicPr>
          <p:nvPr/>
        </p:nvPicPr>
        <p:blipFill>
          <a:blip r:embed="rId4" cstate="print"/>
          <a:stretch>
            <a:fillRect/>
          </a:stretch>
        </p:blipFill>
        <p:spPr>
          <a:xfrm>
            <a:off x="1713410" y="1714488"/>
            <a:ext cx="1715582" cy="22216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rtlCol="1">
            <a:normAutofit fontScale="90000"/>
          </a:bodyPr>
          <a:lstStyle/>
          <a:p>
            <a:pPr fontAlgn="auto">
              <a:spcAft>
                <a:spcPts val="0"/>
              </a:spcAft>
              <a:defRPr/>
            </a:pPr>
            <a:r>
              <a:rPr lang="en-US" b="1" dirty="0" smtClean="0">
                <a:solidFill>
                  <a:srgbClr val="C00000"/>
                </a:solidFill>
                <a:effectLst>
                  <a:outerShdw blurRad="38100" dist="38100" dir="2700000" algn="tl">
                    <a:srgbClr val="000000">
                      <a:alpha val="43137"/>
                    </a:srgbClr>
                  </a:outerShdw>
                </a:effectLst>
              </a:rPr>
              <a:t>The Writers of the “Lost Generation”</a:t>
            </a:r>
            <a:endParaRPr lang="ar-SA" dirty="0">
              <a:solidFill>
                <a:srgbClr val="C0000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pPr>
              <a:defRPr/>
            </a:pPr>
            <a:fld id="{B7839A8B-374B-4196-9696-01F88300D497}" type="slidenum">
              <a:rPr lang="ar-SA"/>
              <a:pPr>
                <a:defRPr/>
              </a:pPr>
              <a:t>2</a:t>
            </a:fld>
            <a:endParaRPr lang="ar-SA"/>
          </a:p>
        </p:txBody>
      </p:sp>
      <p:pic>
        <p:nvPicPr>
          <p:cNvPr id="9" name="Picture 8" descr="BIGernest.jpg"/>
          <p:cNvPicPr>
            <a:picLocks noChangeAspect="1"/>
          </p:cNvPicPr>
          <p:nvPr/>
        </p:nvPicPr>
        <p:blipFill>
          <a:blip r:embed="rId5" cstate="print"/>
          <a:stretch>
            <a:fillRect/>
          </a:stretch>
        </p:blipFill>
        <p:spPr>
          <a:xfrm rot="21443282">
            <a:off x="5478825" y="2683492"/>
            <a:ext cx="1566847" cy="22111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passos.jpg"/>
          <p:cNvPicPr>
            <a:picLocks noChangeAspect="1"/>
          </p:cNvPicPr>
          <p:nvPr/>
        </p:nvPicPr>
        <p:blipFill>
          <a:blip r:embed="rId6" cstate="print"/>
          <a:stretch>
            <a:fillRect/>
          </a:stretch>
        </p:blipFill>
        <p:spPr>
          <a:xfrm>
            <a:off x="4357686" y="4643446"/>
            <a:ext cx="1554480" cy="19659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GetAttachmentx.jpg"/>
          <p:cNvPicPr>
            <a:picLocks noChangeAspect="1"/>
          </p:cNvPicPr>
          <p:nvPr/>
        </p:nvPicPr>
        <p:blipFill>
          <a:blip r:embed="rId7" cstate="print"/>
          <a:srcRect l="12234" r="29255" b="37968"/>
          <a:stretch>
            <a:fillRect/>
          </a:stretch>
        </p:blipFill>
        <p:spPr>
          <a:xfrm rot="21376550">
            <a:off x="3154856" y="2977977"/>
            <a:ext cx="1571636" cy="18930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f_scott_fitzgerald_5.jpg"/>
          <p:cNvPicPr>
            <a:picLocks noChangeAspect="1"/>
          </p:cNvPicPr>
          <p:nvPr/>
        </p:nvPicPr>
        <p:blipFill>
          <a:blip r:embed="rId8" cstate="print"/>
          <a:stretch>
            <a:fillRect/>
          </a:stretch>
        </p:blipFill>
        <p:spPr>
          <a:xfrm rot="21243301">
            <a:off x="2401423" y="4419187"/>
            <a:ext cx="1499042" cy="20094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GetAttachment.;.jpg"/>
          <p:cNvPicPr>
            <a:picLocks noChangeAspect="1"/>
          </p:cNvPicPr>
          <p:nvPr/>
        </p:nvPicPr>
        <p:blipFill>
          <a:blip r:embed="rId9" cstate="print"/>
          <a:srcRect r="30120"/>
          <a:stretch>
            <a:fillRect/>
          </a:stretch>
        </p:blipFill>
        <p:spPr>
          <a:xfrm>
            <a:off x="6143636" y="4357694"/>
            <a:ext cx="1657352" cy="21050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rtl="0">
              <a:lnSpc>
                <a:spcPct val="150000"/>
              </a:lnSpc>
            </a:pPr>
            <a:r>
              <a:rPr lang="en-US" b="1" smtClean="0">
                <a:solidFill>
                  <a:srgbClr val="C00000"/>
                </a:solidFill>
                <a:latin typeface="Times New Roman" pitchFamily="18" charset="0"/>
                <a:cs typeface="Times New Roman" pitchFamily="18" charset="0"/>
              </a:rPr>
              <a:t>John Dos Passos (1896 – 1970)</a:t>
            </a:r>
          </a:p>
        </p:txBody>
      </p:sp>
      <p:pic>
        <p:nvPicPr>
          <p:cNvPr id="4" name="Content Placeholder 3" descr="John Dos Passos.jpg"/>
          <p:cNvPicPr>
            <a:picLocks noGrp="1" noChangeAspect="1"/>
          </p:cNvPicPr>
          <p:nvPr>
            <p:ph idx="1"/>
          </p:nvPr>
        </p:nvPicPr>
        <p:blipFill>
          <a:blip r:embed="rId2" cstate="print"/>
          <a:stretch>
            <a:fillRect/>
          </a:stretch>
        </p:blipFill>
        <p:spPr>
          <a:xfrm>
            <a:off x="628631" y="1785926"/>
            <a:ext cx="3086113" cy="3827737"/>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5843" name="Rectangle 4"/>
          <p:cNvSpPr>
            <a:spLocks noChangeArrowheads="1"/>
          </p:cNvSpPr>
          <p:nvPr/>
        </p:nvSpPr>
        <p:spPr bwMode="auto">
          <a:xfrm>
            <a:off x="4071938" y="1500188"/>
            <a:ext cx="4786312" cy="4473575"/>
          </a:xfrm>
          <a:prstGeom prst="rect">
            <a:avLst/>
          </a:prstGeom>
          <a:noFill/>
          <a:ln w="9525">
            <a:noFill/>
            <a:miter lim="800000"/>
            <a:headEnd/>
            <a:tailEnd/>
          </a:ln>
        </p:spPr>
        <p:txBody>
          <a:bodyPr>
            <a:spAutoFit/>
          </a:bodyPr>
          <a:lstStyle/>
          <a:p>
            <a:pPr>
              <a:buFont typeface="Arial" charset="0"/>
              <a:buChar char="•"/>
            </a:pPr>
            <a:r>
              <a:rPr lang="en-US" sz="2400">
                <a:latin typeface="Times New Roman" pitchFamily="18" charset="0"/>
                <a:cs typeface="Times New Roman" pitchFamily="18" charset="0"/>
              </a:rPr>
              <a:t> He drove the ambulance during world – war I. </a:t>
            </a:r>
          </a:p>
          <a:p>
            <a:pPr>
              <a:buFont typeface="Arial" charset="0"/>
              <a:buChar char="•"/>
            </a:pPr>
            <a:endParaRPr lang="en-US" sz="2400">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 Like other members of the lost generation, Dos Passos saw the modern, post- war world as ugly and dirty.</a:t>
            </a:r>
          </a:p>
          <a:p>
            <a:pPr>
              <a:buFont typeface="Arial" charset="0"/>
              <a:buChar char="•"/>
            </a:pPr>
            <a:endParaRPr lang="en-US" sz="2400">
              <a:latin typeface="Times New Roman" pitchFamily="18" charset="0"/>
              <a:cs typeface="Times New Roman" pitchFamily="18" charset="0"/>
            </a:endParaRPr>
          </a:p>
          <a:p>
            <a:pPr>
              <a:buFont typeface="Arial" charset="0"/>
              <a:buChar char="•"/>
            </a:pPr>
            <a:r>
              <a:rPr lang="en-US" sz="2400">
                <a:latin typeface="Times New Roman" pitchFamily="18" charset="0"/>
                <a:cs typeface="Times New Roman" pitchFamily="18" charset="0"/>
              </a:rPr>
              <a:t> To Dos Passos, only art, and invention of new artistic styles          (“ modernism ”), could save the world.</a:t>
            </a:r>
          </a:p>
        </p:txBody>
      </p:sp>
      <p:sp>
        <p:nvSpPr>
          <p:cNvPr id="6" name="Slide Number Placeholder 5"/>
          <p:cNvSpPr>
            <a:spLocks noGrp="1"/>
          </p:cNvSpPr>
          <p:nvPr>
            <p:ph type="sldNum" sz="quarter" idx="12"/>
          </p:nvPr>
        </p:nvSpPr>
        <p:spPr/>
        <p:txBody>
          <a:bodyPr/>
          <a:lstStyle/>
          <a:p>
            <a:pPr>
              <a:defRPr/>
            </a:pPr>
            <a:fld id="{14144ACF-69E2-4D85-8E8C-5A476B33FC74}" type="slidenum">
              <a:rPr lang="ar-SA"/>
              <a:pPr>
                <a:defRPr/>
              </a:pPr>
              <a:t>20</a:t>
            </a:fld>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sos.jpg"/>
          <p:cNvPicPr>
            <a:picLocks noChangeAspect="1"/>
          </p:cNvPicPr>
          <p:nvPr/>
        </p:nvPicPr>
        <p:blipFill>
          <a:blip r:embed="rId2" cstate="print"/>
          <a:stretch>
            <a:fillRect/>
          </a:stretch>
        </p:blipFill>
        <p:spPr>
          <a:xfrm>
            <a:off x="7143768" y="214290"/>
            <a:ext cx="1697356" cy="19659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6866" name="Content Placeholder 2"/>
          <p:cNvSpPr>
            <a:spLocks noGrp="1"/>
          </p:cNvSpPr>
          <p:nvPr>
            <p:ph idx="1"/>
          </p:nvPr>
        </p:nvSpPr>
        <p:spPr>
          <a:xfrm>
            <a:off x="357188" y="1000125"/>
            <a:ext cx="8358187" cy="5021263"/>
          </a:xfrm>
        </p:spPr>
        <p:txBody>
          <a:bodyPr/>
          <a:lstStyle/>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He wrote novels, his One Man’s Initiation ( 1917 ) is </a:t>
            </a:r>
            <a:r>
              <a:rPr lang="en-US" sz="2400" b="1" dirty="0" smtClean="0">
                <a:latin typeface="Times New Roman" pitchFamily="18" charset="0"/>
                <a:cs typeface="Times New Roman" pitchFamily="18" charset="0"/>
              </a:rPr>
              <a:t>considered</a:t>
            </a:r>
            <a:r>
              <a:rPr lang="en-US" sz="2400" dirty="0" smtClean="0">
                <a:latin typeface="Times New Roman" pitchFamily="18" charset="0"/>
                <a:cs typeface="Times New Roman" pitchFamily="18" charset="0"/>
              </a:rPr>
              <a:t> as the first American novel about that war.</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His Three soldiers ( 1921 ) is less personal broader, more historical view. </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Back to “modernism” novel, Manhattan Transfer ( 1925 ) was his first successful novel.</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In this and other novels, Dos </a:t>
            </a:r>
            <a:r>
              <a:rPr lang="en-US" sz="2400" dirty="0" err="1" smtClean="0">
                <a:latin typeface="Times New Roman" pitchFamily="18" charset="0"/>
                <a:cs typeface="Times New Roman" pitchFamily="18" charset="0"/>
              </a:rPr>
              <a:t>passos</a:t>
            </a:r>
            <a:r>
              <a:rPr lang="en-US" sz="2400" dirty="0" smtClean="0">
                <a:latin typeface="Times New Roman" pitchFamily="18" charset="0"/>
                <a:cs typeface="Times New Roman" pitchFamily="18" charset="0"/>
              </a:rPr>
              <a:t> has been influenced by the techniques of the movies.</a:t>
            </a:r>
          </a:p>
          <a:p>
            <a:pPr algn="l" rtl="0">
              <a:buFont typeface="Arial" charset="0"/>
              <a:buNone/>
            </a:pPr>
            <a:endParaRPr lang="ar-SA"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E41FFE38-67BF-4366-8185-DF8E15E864A4}" type="slidenum">
              <a:rPr lang="ar-SA"/>
              <a:pPr>
                <a:defRPr/>
              </a:pPr>
              <a:t>21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37889" name="Content Placeholder 2"/>
          <p:cNvSpPr>
            <a:spLocks noGrp="1"/>
          </p:cNvSpPr>
          <p:nvPr>
            <p:ph idx="1"/>
          </p:nvPr>
        </p:nvSpPr>
        <p:spPr>
          <a:xfrm>
            <a:off x="457200" y="476250"/>
            <a:ext cx="8229600" cy="5689600"/>
          </a:xfrm>
        </p:spPr>
        <p:txBody>
          <a:bodyPr/>
          <a:lstStyle/>
          <a:p>
            <a:pPr algn="l" rtl="0"/>
            <a:r>
              <a:rPr lang="en-US" sz="2000" dirty="0" smtClean="0">
                <a:latin typeface="Times New Roman" pitchFamily="18" charset="0"/>
                <a:cs typeface="Times New Roman" pitchFamily="18" charset="0"/>
              </a:rPr>
              <a:t>Manhattan Transfer tried to show the purposelessness of history.</a:t>
            </a: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He published the first volume of his great “ U.S.A” trilogy, The 42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Parallel. </a:t>
            </a: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All three books in the trilogy use movie techniques to tell the history of the entire nation in the early 20</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century.</a:t>
            </a: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All three books, his descriptions are extremely sharp and clear.</a:t>
            </a: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The great French philosopher Jean Paul Sartre said “ </a:t>
            </a:r>
            <a:r>
              <a:rPr lang="en-US" sz="2000" i="1" dirty="0" smtClean="0">
                <a:latin typeface="Times New Roman" pitchFamily="18" charset="0"/>
                <a:cs typeface="Times New Roman" pitchFamily="18" charset="0"/>
              </a:rPr>
              <a:t>I regard Do </a:t>
            </a:r>
            <a:r>
              <a:rPr lang="en-US" sz="2000" i="1" dirty="0" err="1" smtClean="0">
                <a:latin typeface="Times New Roman" pitchFamily="18" charset="0"/>
                <a:cs typeface="Times New Roman" pitchFamily="18" charset="0"/>
              </a:rPr>
              <a:t>Passos</a:t>
            </a:r>
            <a:r>
              <a:rPr lang="en-US" sz="2000" i="1" dirty="0" smtClean="0">
                <a:latin typeface="Times New Roman" pitchFamily="18" charset="0"/>
                <a:cs typeface="Times New Roman" pitchFamily="18" charset="0"/>
              </a:rPr>
              <a:t> as the greatest writer of our time</a:t>
            </a:r>
            <a:r>
              <a:rPr lang="en-US" sz="2000" dirty="0" smtClean="0">
                <a:latin typeface="Times New Roman" pitchFamily="18" charset="0"/>
                <a:cs typeface="Times New Roman" pitchFamily="18" charset="0"/>
              </a:rPr>
              <a:t>”.</a:t>
            </a:r>
          </a:p>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Alfred </a:t>
            </a:r>
            <a:r>
              <a:rPr lang="en-US" sz="2000" dirty="0" err="1" smtClean="0">
                <a:latin typeface="Times New Roman" pitchFamily="18" charset="0"/>
                <a:cs typeface="Times New Roman" pitchFamily="18" charset="0"/>
              </a:rPr>
              <a:t>Kazin</a:t>
            </a:r>
            <a:r>
              <a:rPr lang="en-US" sz="2000" dirty="0" smtClean="0">
                <a:latin typeface="Times New Roman" pitchFamily="18" charset="0"/>
                <a:cs typeface="Times New Roman" pitchFamily="18" charset="0"/>
              </a:rPr>
              <a:t>, who  was a brilliant young critic, called the book “ Dos </a:t>
            </a:r>
            <a:r>
              <a:rPr lang="en-US" sz="2000" dirty="0" err="1" smtClean="0">
                <a:latin typeface="Times New Roman" pitchFamily="18" charset="0"/>
                <a:cs typeface="Times New Roman" pitchFamily="18" charset="0"/>
              </a:rPr>
              <a:t>Passos’s</a:t>
            </a:r>
            <a:r>
              <a:rPr lang="en-US" sz="2000" dirty="0" smtClean="0">
                <a:latin typeface="Times New Roman" pitchFamily="18" charset="0"/>
                <a:cs typeface="Times New Roman" pitchFamily="18" charset="0"/>
              </a:rPr>
              <a:t> Invention”.</a:t>
            </a:r>
          </a:p>
          <a:p>
            <a:pPr algn="l" rtl="0"/>
            <a:endParaRPr lang="ar-SA"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E03CD68-7619-47C9-B4C7-8C688BB4E1ED}" type="slidenum">
              <a:rPr lang="ar-SA"/>
              <a:pPr>
                <a:defRPr/>
              </a:pPr>
              <a:t>22</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37"/>
          </a:xfrm>
        </p:spPr>
        <p:txBody>
          <a:bodyPr>
            <a:normAutofit/>
          </a:bodyPr>
          <a:lstStyle/>
          <a:p>
            <a:pPr rtl="0">
              <a:lnSpc>
                <a:spcPct val="150000"/>
              </a:lnSpc>
            </a:pPr>
            <a:r>
              <a:rPr lang="en-US" sz="4000" b="1" smtClean="0">
                <a:solidFill>
                  <a:srgbClr val="C00000"/>
                </a:solidFill>
                <a:latin typeface="Times New Roman" pitchFamily="18" charset="0"/>
                <a:cs typeface="Times New Roman" pitchFamily="18" charset="0"/>
              </a:rPr>
              <a:t>William Faulkner (1897-1962) </a:t>
            </a:r>
            <a:endParaRPr lang="ar-SA" sz="4000" b="1" smtClean="0">
              <a:solidFill>
                <a:srgbClr val="C00000"/>
              </a:solidFill>
              <a:latin typeface="Times New Roman" pitchFamily="18" charset="0"/>
            </a:endParaRPr>
          </a:p>
        </p:txBody>
      </p:sp>
      <p:pic>
        <p:nvPicPr>
          <p:cNvPr id="4" name="صورة 3" descr="iojhu.bmp"/>
          <p:cNvPicPr>
            <a:picLocks noChangeAspect="1"/>
          </p:cNvPicPr>
          <p:nvPr/>
        </p:nvPicPr>
        <p:blipFill>
          <a:blip r:embed="rId2" cstate="print">
            <a:lum contrast="40000"/>
          </a:blip>
          <a:stretch>
            <a:fillRect/>
          </a:stretch>
        </p:blipFill>
        <p:spPr>
          <a:xfrm>
            <a:off x="928662" y="1571636"/>
            <a:ext cx="3714776" cy="4714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8915" name="AutoShape 2" descr="http://sn137w.snt137.mail.live.com/att/GetAttachment.aspx?tnail=2&amp;messageId=d6e9ad33-36b7-11df-8ed7-00237de3f142&amp;Aux=44|0|8CC98DBC14CE860||"/>
          <p:cNvSpPr>
            <a:spLocks noChangeAspect="1" noChangeArrowheads="1"/>
          </p:cNvSpPr>
          <p:nvPr/>
        </p:nvSpPr>
        <p:spPr bwMode="auto">
          <a:xfrm>
            <a:off x="8066088" y="-2193925"/>
            <a:ext cx="3228975" cy="4572000"/>
          </a:xfrm>
          <a:prstGeom prst="rect">
            <a:avLst/>
          </a:prstGeom>
          <a:noFill/>
          <a:ln w="9525">
            <a:noFill/>
            <a:miter lim="800000"/>
            <a:headEnd/>
            <a:tailEnd/>
          </a:ln>
        </p:spPr>
        <p:txBody>
          <a:bodyPr/>
          <a:lstStyle/>
          <a:p>
            <a:pPr algn="r" rtl="1"/>
            <a:endParaRPr lang="ar-SA">
              <a:latin typeface="Calibri" pitchFamily="34" charset="0"/>
            </a:endParaRPr>
          </a:p>
        </p:txBody>
      </p:sp>
      <p:sp>
        <p:nvSpPr>
          <p:cNvPr id="38916" name="AutoShape 4" descr="http://sn137w.snt137.mail.live.com/att/GetAttachment.aspx?tnail=2&amp;messageId=d6e9ad33-36b7-11df-8ed7-00237de3f142&amp;Aux=44|0|8CC98DBC14CE860||"/>
          <p:cNvSpPr>
            <a:spLocks noChangeAspect="1" noChangeArrowheads="1"/>
          </p:cNvSpPr>
          <p:nvPr/>
        </p:nvSpPr>
        <p:spPr bwMode="auto">
          <a:xfrm>
            <a:off x="8066088" y="-2193925"/>
            <a:ext cx="3228975" cy="4572000"/>
          </a:xfrm>
          <a:prstGeom prst="rect">
            <a:avLst/>
          </a:prstGeom>
          <a:noFill/>
          <a:ln w="9525">
            <a:noFill/>
            <a:miter lim="800000"/>
            <a:headEnd/>
            <a:tailEnd/>
          </a:ln>
        </p:spPr>
        <p:txBody>
          <a:bodyPr/>
          <a:lstStyle/>
          <a:p>
            <a:pPr algn="r" rtl="1"/>
            <a:endParaRPr lang="ar-SA">
              <a:latin typeface="Calibri" pitchFamily="34" charset="0"/>
            </a:endParaRPr>
          </a:p>
        </p:txBody>
      </p:sp>
      <p:pic>
        <p:nvPicPr>
          <p:cNvPr id="7" name="Picture 6" descr="GetAttachmentx.jpg"/>
          <p:cNvPicPr>
            <a:picLocks noChangeAspect="1"/>
          </p:cNvPicPr>
          <p:nvPr/>
        </p:nvPicPr>
        <p:blipFill>
          <a:blip r:embed="rId3" cstate="print"/>
          <a:stretch>
            <a:fillRect/>
          </a:stretch>
        </p:blipFill>
        <p:spPr>
          <a:xfrm>
            <a:off x="5314967" y="1792896"/>
            <a:ext cx="2971809" cy="4207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Slide Number Placeholder 7"/>
          <p:cNvSpPr>
            <a:spLocks noGrp="1"/>
          </p:cNvSpPr>
          <p:nvPr>
            <p:ph type="sldNum" sz="quarter" idx="12"/>
          </p:nvPr>
        </p:nvSpPr>
        <p:spPr/>
        <p:txBody>
          <a:bodyPr/>
          <a:lstStyle/>
          <a:p>
            <a:pPr>
              <a:defRPr/>
            </a:pPr>
            <a:fld id="{8CA1CC6C-407B-40AF-9538-57D7E2062562}" type="slidenum">
              <a:rPr lang="ar-SA"/>
              <a:pPr>
                <a:defRPr/>
              </a:pPr>
              <a:t>23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0125" y="714375"/>
            <a:ext cx="7239000" cy="1143000"/>
          </a:xfrm>
          <a:prstGeom prst="rect">
            <a:avLst/>
          </a:prstGeom>
        </p:spPr>
        <p:txBody>
          <a:bodyPr anchor="ctr">
            <a:normAutofit/>
          </a:bodyPr>
          <a:lstStyle/>
          <a:p>
            <a:pPr algn="ctr" rtl="1"/>
            <a:r>
              <a:rPr lang="en-US" sz="3200">
                <a:latin typeface="Times New Roman" pitchFamily="18" charset="0"/>
                <a:cs typeface="Times New Roman" pitchFamily="18" charset="0"/>
              </a:rPr>
              <a:t>The Lost generation</a:t>
            </a:r>
          </a:p>
        </p:txBody>
      </p:sp>
      <p:cxnSp>
        <p:nvCxnSpPr>
          <p:cNvPr id="6" name="Straight Arrow Connector 5"/>
          <p:cNvCxnSpPr/>
          <p:nvPr/>
        </p:nvCxnSpPr>
        <p:spPr>
          <a:xfrm rot="5400000">
            <a:off x="2821782" y="1964531"/>
            <a:ext cx="1214438"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5393532" y="1964531"/>
            <a:ext cx="1214438"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40" name="Rectangle 8"/>
          <p:cNvSpPr>
            <a:spLocks noChangeArrowheads="1"/>
          </p:cNvSpPr>
          <p:nvPr/>
        </p:nvSpPr>
        <p:spPr bwMode="auto">
          <a:xfrm>
            <a:off x="1214438" y="3214688"/>
            <a:ext cx="6500812" cy="641350"/>
          </a:xfrm>
          <a:prstGeom prst="rect">
            <a:avLst/>
          </a:prstGeom>
          <a:noFill/>
          <a:ln w="9525">
            <a:noFill/>
            <a:miter lim="800000"/>
            <a:headEnd/>
            <a:tailEnd/>
          </a:ln>
        </p:spPr>
        <p:txBody>
          <a:bodyPr>
            <a:spAutoFit/>
          </a:bodyPr>
          <a:lstStyle/>
          <a:p>
            <a:pPr algn="r" rtl="1"/>
            <a:r>
              <a:rPr lang="ar-SA" dirty="0">
                <a:latin typeface="Times New Roman" pitchFamily="18" charset="0"/>
                <a:cs typeface="Times New Roman" pitchFamily="18" charset="0"/>
              </a:rPr>
              <a:t>   </a:t>
            </a:r>
            <a:r>
              <a:rPr lang="en-US" dirty="0">
                <a:latin typeface="Times New Roman" pitchFamily="18" charset="0"/>
                <a:cs typeface="Times New Roman" pitchFamily="18" charset="0"/>
              </a:rPr>
              <a:t>   The strong dislike for                                The belief </a:t>
            </a:r>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the</a:t>
            </a:r>
          </a:p>
          <a:p>
            <a:pPr algn="r" rtl="1"/>
            <a:r>
              <a:rPr lang="en-US" dirty="0">
                <a:latin typeface="Times New Roman" pitchFamily="18" charset="0"/>
                <a:cs typeface="Times New Roman" pitchFamily="18" charset="0"/>
              </a:rPr>
              <a:t> The post -war world                                  The value of the art  </a:t>
            </a:r>
          </a:p>
        </p:txBody>
      </p:sp>
      <p:sp>
        <p:nvSpPr>
          <p:cNvPr id="10" name="Slide Number Placeholder 9"/>
          <p:cNvSpPr>
            <a:spLocks noGrp="1"/>
          </p:cNvSpPr>
          <p:nvPr>
            <p:ph type="sldNum" sz="quarter" idx="12"/>
          </p:nvPr>
        </p:nvSpPr>
        <p:spPr/>
        <p:txBody>
          <a:bodyPr/>
          <a:lstStyle/>
          <a:p>
            <a:pPr>
              <a:defRPr/>
            </a:pPr>
            <a:fld id="{245825F5-D369-48A0-9D7E-966867C90DE2}" type="slidenum">
              <a:rPr lang="ar-SA"/>
              <a:pPr>
                <a:defRPr/>
              </a:pPr>
              <a:t>24</a:t>
            </a:fld>
            <a:endParaRPr lang="ar-SA"/>
          </a:p>
        </p:txBody>
      </p:sp>
      <p:pic>
        <p:nvPicPr>
          <p:cNvPr id="8"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313" y="214313"/>
            <a:ext cx="5481637" cy="1143000"/>
          </a:xfrm>
        </p:spPr>
        <p:txBody>
          <a:bodyPr rtlCol="1">
            <a:normAutofit fontScale="90000"/>
          </a:bodyPr>
          <a:lstStyle/>
          <a:p>
            <a:pPr fontAlgn="auto">
              <a:spcAft>
                <a:spcPts val="0"/>
              </a:spcAft>
              <a:defRPr/>
            </a:pPr>
            <a:r>
              <a:rPr lang="en-US" b="1" dirty="0" smtClean="0">
                <a:solidFill>
                  <a:srgbClr val="C00000"/>
                </a:solidFill>
              </a:rPr>
              <a:t>Soldiers’ Pay </a:t>
            </a:r>
            <a:br>
              <a:rPr lang="en-US" b="1" dirty="0" smtClean="0">
                <a:solidFill>
                  <a:srgbClr val="C00000"/>
                </a:solidFill>
              </a:rPr>
            </a:br>
            <a:r>
              <a:rPr lang="en-US" b="1" dirty="0" smtClean="0">
                <a:solidFill>
                  <a:srgbClr val="C00000"/>
                </a:solidFill>
              </a:rPr>
              <a:t>(1926)</a:t>
            </a:r>
            <a:endParaRPr lang="en-US" b="1" dirty="0">
              <a:solidFill>
                <a:srgbClr val="C00000"/>
              </a:solidFill>
            </a:endParaRPr>
          </a:p>
        </p:txBody>
      </p:sp>
      <p:sp>
        <p:nvSpPr>
          <p:cNvPr id="40962" name="Content Placeholder 2"/>
          <p:cNvSpPr>
            <a:spLocks noGrp="1"/>
          </p:cNvSpPr>
          <p:nvPr>
            <p:ph idx="1"/>
          </p:nvPr>
        </p:nvSpPr>
        <p:spPr>
          <a:xfrm>
            <a:off x="785813" y="1230313"/>
            <a:ext cx="3900487" cy="4845050"/>
          </a:xfrm>
        </p:spPr>
        <p:txBody>
          <a:bodyPr/>
          <a:lstStyle/>
          <a:p>
            <a:endParaRPr lang="en-US" sz="1600" smtClean="0">
              <a:cs typeface="Arial" charset="0"/>
            </a:endParaRPr>
          </a:p>
          <a:p>
            <a:pPr algn="l" rtl="0">
              <a:buFont typeface="Arial" charset="0"/>
              <a:buNone/>
            </a:pPr>
            <a:r>
              <a:rPr lang="en-US" sz="2000" smtClean="0">
                <a:cs typeface="Arial" charset="0"/>
              </a:rPr>
              <a:t> </a:t>
            </a:r>
            <a:r>
              <a:rPr lang="en-US" sz="2000" b="1" smtClean="0">
                <a:cs typeface="Arial" charset="0"/>
              </a:rPr>
              <a:t>It is about a wounded soldier who returns home to “ wasteland “ of the post – war society.</a:t>
            </a:r>
          </a:p>
          <a:p>
            <a:endParaRPr lang="en-US" sz="2000" b="1" smtClean="0">
              <a:cs typeface="Arial" charset="0"/>
            </a:endParaRPr>
          </a:p>
        </p:txBody>
      </p:sp>
      <p:pic>
        <p:nvPicPr>
          <p:cNvPr id="7" name="Picture 2" descr="C:\Users\pc\Desktop\1\bdher.bmp"/>
          <p:cNvPicPr>
            <a:picLocks noChangeAspect="1" noChangeArrowheads="1"/>
          </p:cNvPicPr>
          <p:nvPr/>
        </p:nvPicPr>
        <p:blipFill>
          <a:blip r:embed="rId2" cstate="print"/>
          <a:srcRect/>
          <a:stretch>
            <a:fillRect/>
          </a:stretch>
        </p:blipFill>
        <p:spPr bwMode="auto">
          <a:xfrm>
            <a:off x="4857752" y="285728"/>
            <a:ext cx="3048000" cy="3071834"/>
          </a:xfrm>
          <a:prstGeom prst="rect">
            <a:avLst/>
          </a:prstGeom>
          <a:ln>
            <a:noFill/>
          </a:ln>
          <a:effectLst>
            <a:softEdge rad="112500"/>
          </a:effectLst>
        </p:spPr>
      </p:pic>
      <p:pic>
        <p:nvPicPr>
          <p:cNvPr id="8" name="Picture 3" descr="C:\Users\pc\Desktop\1\hryhrr.bmp"/>
          <p:cNvPicPr>
            <a:picLocks noChangeAspect="1" noChangeArrowheads="1"/>
          </p:cNvPicPr>
          <p:nvPr/>
        </p:nvPicPr>
        <p:blipFill>
          <a:blip r:embed="rId3" cstate="print"/>
          <a:srcRect/>
          <a:stretch>
            <a:fillRect/>
          </a:stretch>
        </p:blipFill>
        <p:spPr bwMode="auto">
          <a:xfrm>
            <a:off x="7358063" y="285750"/>
            <a:ext cx="1414462" cy="137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txBox="1">
            <a:spLocks/>
          </p:cNvSpPr>
          <p:nvPr/>
        </p:nvSpPr>
        <p:spPr>
          <a:xfrm>
            <a:off x="785813" y="3357563"/>
            <a:ext cx="7239000" cy="1143000"/>
          </a:xfrm>
          <a:prstGeom prst="rect">
            <a:avLst/>
          </a:prstGeom>
        </p:spPr>
        <p:txBody>
          <a:bodyPr rtlCol="1" anchor="ctr">
            <a:normAutofit fontScale="90000" lnSpcReduction="20000"/>
          </a:bodyPr>
          <a:lstStyle/>
          <a:p>
            <a:pPr algn="ctr" rtl="1" fontAlgn="auto">
              <a:spcAft>
                <a:spcPts val="0"/>
              </a:spcAft>
              <a:defRPr/>
            </a:pPr>
            <a:r>
              <a:rPr lang="en-US" sz="4400" b="1" dirty="0">
                <a:solidFill>
                  <a:srgbClr val="C00000"/>
                </a:solidFill>
                <a:latin typeface="+mj-lt"/>
                <a:ea typeface="+mj-ea"/>
                <a:cs typeface="+mj-cs"/>
              </a:rPr>
              <a:t>Mosquitoes</a:t>
            </a:r>
            <a:br>
              <a:rPr lang="en-US" sz="4400" b="1" dirty="0">
                <a:solidFill>
                  <a:srgbClr val="C00000"/>
                </a:solidFill>
                <a:latin typeface="+mj-lt"/>
                <a:ea typeface="+mj-ea"/>
                <a:cs typeface="+mj-cs"/>
              </a:rPr>
            </a:br>
            <a:r>
              <a:rPr lang="en-US" sz="4400" b="1" dirty="0">
                <a:solidFill>
                  <a:srgbClr val="C00000"/>
                </a:solidFill>
                <a:latin typeface="+mj-lt"/>
                <a:ea typeface="+mj-ea"/>
                <a:cs typeface="+mj-cs"/>
              </a:rPr>
              <a:t>(1927)</a:t>
            </a:r>
          </a:p>
        </p:txBody>
      </p:sp>
      <p:sp>
        <p:nvSpPr>
          <p:cNvPr id="40966" name="Content Placeholder 2"/>
          <p:cNvSpPr txBox="1">
            <a:spLocks/>
          </p:cNvSpPr>
          <p:nvPr/>
        </p:nvSpPr>
        <p:spPr bwMode="auto">
          <a:xfrm>
            <a:off x="3143250" y="4572000"/>
            <a:ext cx="2952750" cy="2071688"/>
          </a:xfrm>
          <a:prstGeom prst="rect">
            <a:avLst/>
          </a:prstGeom>
          <a:noFill/>
          <a:ln w="9525">
            <a:noFill/>
            <a:miter lim="800000"/>
            <a:headEnd/>
            <a:tailEnd/>
          </a:ln>
        </p:spPr>
        <p:txBody>
          <a:bodyPr/>
          <a:lstStyle/>
          <a:p>
            <a:pPr marL="342900" indent="-342900">
              <a:spcBef>
                <a:spcPct val="20000"/>
              </a:spcBef>
            </a:pPr>
            <a:r>
              <a:rPr lang="en-US" sz="2000" b="1">
                <a:latin typeface="Calibri" pitchFamily="34" charset="0"/>
              </a:rPr>
              <a:t>It is a dull tale about artists and art lovers in New Orleans in 20</a:t>
            </a:r>
            <a:r>
              <a:rPr lang="en-US" sz="2000" b="1" baseline="30000">
                <a:latin typeface="Calibri" pitchFamily="34" charset="0"/>
              </a:rPr>
              <a:t>s</a:t>
            </a:r>
            <a:r>
              <a:rPr lang="en-US" sz="2000" b="1">
                <a:latin typeface="Calibri" pitchFamily="34" charset="0"/>
              </a:rPr>
              <a:t> century. </a:t>
            </a:r>
          </a:p>
        </p:txBody>
      </p:sp>
      <p:pic>
        <p:nvPicPr>
          <p:cNvPr id="11" name="صورة 3" descr="ibhuyfv.bmp"/>
          <p:cNvPicPr>
            <a:picLocks noChangeAspect="1"/>
          </p:cNvPicPr>
          <p:nvPr/>
        </p:nvPicPr>
        <p:blipFill>
          <a:blip r:embed="rId4" cstate="print"/>
          <a:stretch>
            <a:fillRect/>
          </a:stretch>
        </p:blipFill>
        <p:spPr>
          <a:xfrm>
            <a:off x="357158" y="3380778"/>
            <a:ext cx="2571768" cy="3123627"/>
          </a:xfrm>
          <a:prstGeom prst="roundRect">
            <a:avLst>
              <a:gd name="adj" fmla="val 20469"/>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Slide Number Placeholder 12"/>
          <p:cNvSpPr>
            <a:spLocks noGrp="1"/>
          </p:cNvSpPr>
          <p:nvPr>
            <p:ph type="sldNum" sz="quarter" idx="12"/>
          </p:nvPr>
        </p:nvSpPr>
        <p:spPr/>
        <p:txBody>
          <a:bodyPr/>
          <a:lstStyle/>
          <a:p>
            <a:pPr>
              <a:defRPr/>
            </a:pPr>
            <a:fld id="{7DB7DB82-1C6B-4EF1-8032-D949BD1E950A}" type="slidenum">
              <a:rPr lang="ar-SA"/>
              <a:pPr>
                <a:defRPr/>
              </a:pPr>
              <a:t>25</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71500" y="214313"/>
            <a:ext cx="4286250" cy="1179512"/>
          </a:xfrm>
        </p:spPr>
        <p:txBody>
          <a:bodyPr/>
          <a:lstStyle/>
          <a:p>
            <a:r>
              <a:rPr lang="en-US" sz="3200" b="1" smtClean="0">
                <a:solidFill>
                  <a:srgbClr val="C00000"/>
                </a:solidFill>
                <a:cs typeface="Times New Roman" pitchFamily="18" charset="0"/>
              </a:rPr>
              <a:t>Sartoris (1929)</a:t>
            </a:r>
          </a:p>
        </p:txBody>
      </p:sp>
      <p:pic>
        <p:nvPicPr>
          <p:cNvPr id="5" name="صورة 3" descr="gugg.bmp"/>
          <p:cNvPicPr>
            <a:picLocks noChangeAspect="1"/>
          </p:cNvPicPr>
          <p:nvPr/>
        </p:nvPicPr>
        <p:blipFill>
          <a:blip r:embed="rId2" cstate="print"/>
          <a:stretch>
            <a:fillRect/>
          </a:stretch>
        </p:blipFill>
        <p:spPr>
          <a:xfrm>
            <a:off x="6786578" y="1071546"/>
            <a:ext cx="2191498" cy="3786214"/>
          </a:xfrm>
          <a:prstGeom prst="roundRect">
            <a:avLst>
              <a:gd name="adj" fmla="val 1035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987" name="Content Placeholder 2"/>
          <p:cNvSpPr>
            <a:spLocks noGrp="1"/>
          </p:cNvSpPr>
          <p:nvPr>
            <p:ph idx="1"/>
          </p:nvPr>
        </p:nvSpPr>
        <p:spPr>
          <a:xfrm>
            <a:off x="0" y="1071546"/>
            <a:ext cx="6929454" cy="4846638"/>
          </a:xfrm>
        </p:spPr>
        <p:txBody>
          <a:bodyPr/>
          <a:lstStyle/>
          <a:p>
            <a:pPr algn="l" rtl="0">
              <a:buFont typeface="Arial" charset="0"/>
              <a:buNone/>
            </a:pPr>
            <a:endParaRPr lang="en-US" sz="2400" u="sng" dirty="0" smtClean="0">
              <a:cs typeface="Arial" charset="0"/>
            </a:endParaRPr>
          </a:p>
          <a:p>
            <a:pPr algn="l" rtl="0">
              <a:buFont typeface="Arial" charset="0"/>
              <a:buNone/>
            </a:pPr>
            <a:endParaRPr lang="en-US" sz="2400" dirty="0" smtClean="0">
              <a:cs typeface="Arial" charset="0"/>
            </a:endParaRPr>
          </a:p>
          <a:p>
            <a:pPr algn="l" rtl="0">
              <a:buFont typeface="Arial" charset="0"/>
              <a:buNone/>
            </a:pPr>
            <a:r>
              <a:rPr lang="en-US" sz="2400" dirty="0" smtClean="0">
                <a:cs typeface="Arial" charset="0"/>
              </a:rPr>
              <a:t> He decided that his own “ little postage stamp of oil” in Mississippi  was worth writing about” .</a:t>
            </a:r>
          </a:p>
          <a:p>
            <a:pPr algn="l" rtl="0">
              <a:buFont typeface="Arial" charset="0"/>
              <a:buNone/>
            </a:pPr>
            <a:endParaRPr lang="en-US" sz="2400" dirty="0" smtClean="0">
              <a:cs typeface="Arial" charset="0"/>
            </a:endParaRPr>
          </a:p>
          <a:p>
            <a:pPr algn="l" rtl="0">
              <a:buFont typeface="Arial" charset="0"/>
              <a:buNone/>
            </a:pPr>
            <a:r>
              <a:rPr lang="en-US" sz="2400" dirty="0" smtClean="0">
                <a:cs typeface="Arial" charset="0"/>
              </a:rPr>
              <a:t> His mythical </a:t>
            </a:r>
            <a:r>
              <a:rPr lang="en-US" sz="2400" dirty="0" err="1" smtClean="0">
                <a:cs typeface="Arial" charset="0"/>
              </a:rPr>
              <a:t>Yoknapatawpha</a:t>
            </a:r>
            <a:r>
              <a:rPr lang="en-US" sz="2400" dirty="0" smtClean="0">
                <a:cs typeface="Arial" charset="0"/>
              </a:rPr>
              <a:t> county became one of the most famous mini-worlds.</a:t>
            </a:r>
          </a:p>
          <a:p>
            <a:pPr algn="l" rtl="0">
              <a:buFont typeface="Arial" charset="0"/>
              <a:buNone/>
            </a:pPr>
            <a:endParaRPr lang="en-US" sz="2400" dirty="0" smtClean="0">
              <a:cs typeface="Arial" charset="0"/>
            </a:endParaRPr>
          </a:p>
          <a:p>
            <a:pPr algn="l" rtl="0">
              <a:buFont typeface="Arial" charset="0"/>
              <a:buNone/>
            </a:pPr>
            <a:r>
              <a:rPr lang="en-US" sz="2400" dirty="0" smtClean="0">
                <a:cs typeface="Arial" charset="0"/>
              </a:rPr>
              <a:t> This story contrasted many issues:</a:t>
            </a:r>
          </a:p>
          <a:p>
            <a:pPr algn="l" rtl="0">
              <a:buFont typeface="Arial" charset="0"/>
              <a:buNone/>
            </a:pPr>
            <a:r>
              <a:rPr lang="en-US" sz="2400" dirty="0" smtClean="0">
                <a:cs typeface="Arial" charset="0"/>
              </a:rPr>
              <a:t> * The modern people with the characters from </a:t>
            </a:r>
            <a:r>
              <a:rPr lang="en-US" sz="2400" dirty="0" smtClean="0">
                <a:cs typeface="Arial" charset="0"/>
              </a:rPr>
              <a:t>the  </a:t>
            </a:r>
            <a:r>
              <a:rPr lang="en-US" sz="2400" dirty="0" smtClean="0">
                <a:cs typeface="Arial" charset="0"/>
              </a:rPr>
              <a:t>past.</a:t>
            </a:r>
          </a:p>
          <a:p>
            <a:pPr algn="l" rtl="0">
              <a:buFont typeface="Arial" charset="0"/>
              <a:buNone/>
            </a:pPr>
            <a:r>
              <a:rPr lang="en-US" sz="2400" dirty="0" smtClean="0">
                <a:cs typeface="Arial" charset="0"/>
              </a:rPr>
              <a:t> * The </a:t>
            </a:r>
            <a:r>
              <a:rPr lang="en-US" sz="2400" dirty="0" err="1" smtClean="0">
                <a:cs typeface="Arial" charset="0"/>
              </a:rPr>
              <a:t>Sartoris</a:t>
            </a:r>
            <a:r>
              <a:rPr lang="en-US" sz="2400" dirty="0" smtClean="0">
                <a:cs typeface="Arial" charset="0"/>
              </a:rPr>
              <a:t> family with the </a:t>
            </a:r>
            <a:r>
              <a:rPr lang="en-US" sz="2400" dirty="0" err="1" smtClean="0">
                <a:cs typeface="Arial" charset="0"/>
              </a:rPr>
              <a:t>Snopes</a:t>
            </a:r>
            <a:r>
              <a:rPr lang="en-US" sz="2400" dirty="0" smtClean="0">
                <a:cs typeface="Arial" charset="0"/>
              </a:rPr>
              <a:t> family. </a:t>
            </a:r>
          </a:p>
          <a:p>
            <a:pPr algn="l" rtl="0">
              <a:buFont typeface="Arial" charset="0"/>
              <a:buNone/>
            </a:pPr>
            <a:endParaRPr lang="en-US" sz="2400" dirty="0" smtClean="0">
              <a:cs typeface="Arial" charset="0"/>
            </a:endParaRPr>
          </a:p>
          <a:p>
            <a:pPr algn="l" rtl="0">
              <a:buFont typeface="Arial" charset="0"/>
              <a:buNone/>
            </a:pPr>
            <a:endParaRPr lang="en-US" sz="2400" dirty="0" smtClean="0">
              <a:cs typeface="Arial" charset="0"/>
            </a:endParaRPr>
          </a:p>
        </p:txBody>
      </p:sp>
      <p:sp>
        <p:nvSpPr>
          <p:cNvPr id="7" name="Slide Number Placeholder 6"/>
          <p:cNvSpPr>
            <a:spLocks noGrp="1"/>
          </p:cNvSpPr>
          <p:nvPr>
            <p:ph type="sldNum" sz="quarter" idx="12"/>
          </p:nvPr>
        </p:nvSpPr>
        <p:spPr/>
        <p:txBody>
          <a:bodyPr/>
          <a:lstStyle/>
          <a:p>
            <a:pPr>
              <a:defRPr/>
            </a:pPr>
            <a:fld id="{AE92A2FD-A820-4021-AF99-72AEF3D99C3B}" type="slidenum">
              <a:rPr lang="ar-SA"/>
              <a:pPr>
                <a:defRPr/>
              </a:pPr>
              <a:t>26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927100" y="320675"/>
            <a:ext cx="7239000" cy="1143000"/>
          </a:xfrm>
        </p:spPr>
        <p:txBody>
          <a:bodyPr/>
          <a:lstStyle/>
          <a:p>
            <a:r>
              <a:rPr lang="en-US" sz="3200" b="1" smtClean="0">
                <a:solidFill>
                  <a:srgbClr val="C00000"/>
                </a:solidFill>
                <a:cs typeface="Times New Roman" pitchFamily="18" charset="0"/>
              </a:rPr>
              <a:t>The sound and The fury</a:t>
            </a:r>
            <a:br>
              <a:rPr lang="en-US" sz="3200" b="1" smtClean="0">
                <a:solidFill>
                  <a:srgbClr val="C00000"/>
                </a:solidFill>
                <a:cs typeface="Times New Roman" pitchFamily="18" charset="0"/>
              </a:rPr>
            </a:br>
            <a:r>
              <a:rPr lang="en-US" sz="3200" b="1" smtClean="0">
                <a:solidFill>
                  <a:srgbClr val="C00000"/>
                </a:solidFill>
                <a:cs typeface="Times New Roman" pitchFamily="18" charset="0"/>
              </a:rPr>
              <a:t>(1929)</a:t>
            </a:r>
          </a:p>
        </p:txBody>
      </p:sp>
      <p:sp>
        <p:nvSpPr>
          <p:cNvPr id="43010" name="Content Placeholder 2"/>
          <p:cNvSpPr>
            <a:spLocks noGrp="1"/>
          </p:cNvSpPr>
          <p:nvPr>
            <p:ph idx="1"/>
          </p:nvPr>
        </p:nvSpPr>
        <p:spPr>
          <a:xfrm>
            <a:off x="927100" y="1609725"/>
            <a:ext cx="3114675" cy="4846638"/>
          </a:xfrm>
        </p:spPr>
        <p:txBody>
          <a:bodyPr/>
          <a:lstStyle/>
          <a:p>
            <a:pPr algn="l" rtl="0">
              <a:buFont typeface="Arial" charset="0"/>
              <a:buNone/>
            </a:pPr>
            <a:r>
              <a:rPr lang="en-US" smtClean="0">
                <a:cs typeface="Arial" charset="0"/>
              </a:rPr>
              <a:t> </a:t>
            </a:r>
            <a:r>
              <a:rPr lang="en-US" sz="2400" smtClean="0">
                <a:cs typeface="Arial" charset="0"/>
              </a:rPr>
              <a:t>It is a tragic story of the Compson family.</a:t>
            </a:r>
          </a:p>
          <a:p>
            <a:pPr algn="ctr">
              <a:buFont typeface="Arial" charset="0"/>
              <a:buNone/>
            </a:pPr>
            <a:endParaRPr lang="en-US" sz="2400" smtClean="0">
              <a:cs typeface="Arial" charset="0"/>
            </a:endParaRPr>
          </a:p>
        </p:txBody>
      </p:sp>
      <p:pic>
        <p:nvPicPr>
          <p:cNvPr id="6" name="Picture 5" descr="192421~The-Great-Gatsby-nm.jpg"/>
          <p:cNvPicPr>
            <a:picLocks noChangeAspect="1"/>
          </p:cNvPicPr>
          <p:nvPr/>
        </p:nvPicPr>
        <p:blipFill>
          <a:blip r:embed="rId2" cstate="print"/>
          <a:stretch>
            <a:fillRect/>
          </a:stretch>
        </p:blipFill>
        <p:spPr>
          <a:xfrm>
            <a:off x="4899308" y="1571612"/>
            <a:ext cx="3387468" cy="4714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pPr>
              <a:defRPr/>
            </a:pPr>
            <a:fld id="{530EE1AB-96D1-4A25-8AFE-1732809A6A88}" type="slidenum">
              <a:rPr lang="ar-SA"/>
              <a:pPr>
                <a:defRPr/>
              </a:pPr>
              <a:t>27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762000" y="320675"/>
            <a:ext cx="7239000" cy="1143000"/>
          </a:xfrm>
        </p:spPr>
        <p:txBody>
          <a:bodyPr/>
          <a:lstStyle/>
          <a:p>
            <a:r>
              <a:rPr lang="en-US" sz="2800" smtClean="0">
                <a:solidFill>
                  <a:srgbClr val="C00000"/>
                </a:solidFill>
                <a:cs typeface="Times New Roman" pitchFamily="18" charset="0"/>
              </a:rPr>
              <a:t>The different points of view in the story:</a:t>
            </a:r>
            <a:br>
              <a:rPr lang="en-US" sz="2800" smtClean="0">
                <a:solidFill>
                  <a:srgbClr val="C00000"/>
                </a:solidFill>
                <a:cs typeface="Times New Roman" pitchFamily="18" charset="0"/>
              </a:rPr>
            </a:br>
            <a:endParaRPr lang="en-US" sz="2800" smtClean="0">
              <a:solidFill>
                <a:srgbClr val="C00000"/>
              </a:solidFill>
              <a:cs typeface="Times New Roman" pitchFamily="18" charset="0"/>
            </a:endParaRPr>
          </a:p>
        </p:txBody>
      </p:sp>
      <p:cxnSp>
        <p:nvCxnSpPr>
          <p:cNvPr id="5" name="Straight Arrow Connector 4"/>
          <p:cNvCxnSpPr/>
          <p:nvPr/>
        </p:nvCxnSpPr>
        <p:spPr>
          <a:xfrm rot="5400000">
            <a:off x="1477963" y="2041525"/>
            <a:ext cx="1417637" cy="49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2948782" y="2070894"/>
            <a:ext cx="1428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342607" y="2105819"/>
            <a:ext cx="149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127750" y="2106613"/>
            <a:ext cx="1500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90613" y="1285875"/>
            <a:ext cx="6286500" cy="0"/>
          </a:xfrm>
          <a:prstGeom prst="line">
            <a:avLst/>
          </a:prstGeom>
        </p:spPr>
        <p:style>
          <a:lnRef idx="1">
            <a:schemeClr val="accent1"/>
          </a:lnRef>
          <a:fillRef idx="0">
            <a:schemeClr val="accent1"/>
          </a:fillRef>
          <a:effectRef idx="0">
            <a:schemeClr val="accent1"/>
          </a:effectRef>
          <a:fontRef idx="minor">
            <a:schemeClr val="tx1"/>
          </a:fontRef>
        </p:style>
      </p:cxnSp>
      <p:sp>
        <p:nvSpPr>
          <p:cNvPr id="44039" name="TextBox 9"/>
          <p:cNvSpPr txBox="1">
            <a:spLocks noChangeArrowheads="1"/>
          </p:cNvSpPr>
          <p:nvPr/>
        </p:nvSpPr>
        <p:spPr bwMode="auto">
          <a:xfrm>
            <a:off x="357188" y="3000375"/>
            <a:ext cx="7143750" cy="461963"/>
          </a:xfrm>
          <a:prstGeom prst="rect">
            <a:avLst/>
          </a:prstGeom>
          <a:noFill/>
          <a:ln w="9525">
            <a:noFill/>
            <a:miter lim="800000"/>
            <a:headEnd/>
            <a:tailEnd/>
          </a:ln>
        </p:spPr>
        <p:txBody>
          <a:bodyPr>
            <a:spAutoFit/>
          </a:bodyPr>
          <a:lstStyle/>
          <a:p>
            <a:pPr algn="r" rtl="1"/>
            <a:r>
              <a:rPr lang="en-US" sz="2400">
                <a:latin typeface="Calibri" pitchFamily="34" charset="0"/>
              </a:rPr>
              <a:t>       Benjy       Quentin          Jason             Dilsey      </a:t>
            </a:r>
          </a:p>
        </p:txBody>
      </p:sp>
      <p:pic>
        <p:nvPicPr>
          <p:cNvPr id="11" name="Picture 10" descr="0.jpg"/>
          <p:cNvPicPr>
            <a:picLocks noChangeAspect="1"/>
          </p:cNvPicPr>
          <p:nvPr/>
        </p:nvPicPr>
        <p:blipFill>
          <a:blip r:embed="rId2" cstate="print"/>
          <a:stretch>
            <a:fillRect/>
          </a:stretch>
        </p:blipFill>
        <p:spPr>
          <a:xfrm>
            <a:off x="2285984" y="3548414"/>
            <a:ext cx="4500594" cy="3023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Slide Number Placeholder 11"/>
          <p:cNvSpPr>
            <a:spLocks noGrp="1"/>
          </p:cNvSpPr>
          <p:nvPr>
            <p:ph type="sldNum" sz="quarter" idx="12"/>
          </p:nvPr>
        </p:nvSpPr>
        <p:spPr/>
        <p:txBody>
          <a:bodyPr/>
          <a:lstStyle/>
          <a:p>
            <a:pPr>
              <a:defRPr/>
            </a:pPr>
            <a:fld id="{C07E14EA-5E17-4CA0-B3D6-E7BA39002E1D}" type="slidenum">
              <a:rPr lang="ar-SA"/>
              <a:pPr>
                <a:defRPr/>
              </a:pPr>
              <a:t>28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1188" y="320675"/>
            <a:ext cx="7239000" cy="1143000"/>
          </a:xfrm>
        </p:spPr>
        <p:txBody>
          <a:bodyPr/>
          <a:lstStyle/>
          <a:p>
            <a:r>
              <a:rPr lang="en-US" sz="2800" smtClean="0">
                <a:solidFill>
                  <a:srgbClr val="C00000"/>
                </a:solidFill>
                <a:cs typeface="Times New Roman" pitchFamily="18" charset="0"/>
              </a:rPr>
              <a:t>The experimental features in the </a:t>
            </a:r>
            <a:br>
              <a:rPr lang="en-US" sz="2800" smtClean="0">
                <a:solidFill>
                  <a:srgbClr val="C00000"/>
                </a:solidFill>
                <a:cs typeface="Times New Roman" pitchFamily="18" charset="0"/>
              </a:rPr>
            </a:br>
            <a:r>
              <a:rPr lang="en-US" sz="2800" smtClean="0">
                <a:solidFill>
                  <a:srgbClr val="C00000"/>
                </a:solidFill>
                <a:cs typeface="Times New Roman" pitchFamily="18" charset="0"/>
              </a:rPr>
              <a:t>Sound and the fury:</a:t>
            </a:r>
          </a:p>
        </p:txBody>
      </p:sp>
      <p:pic>
        <p:nvPicPr>
          <p:cNvPr id="5" name="عنصر نائب للمحتوى 3" descr="hyuyu.bmp"/>
          <p:cNvPicPr>
            <a:picLocks noGrp="1" noChangeAspect="1"/>
          </p:cNvPicPr>
          <p:nvPr>
            <p:ph idx="1"/>
          </p:nvPr>
        </p:nvPicPr>
        <p:blipFill>
          <a:blip r:embed="rId2" cstate="print"/>
          <a:stretch>
            <a:fillRect/>
          </a:stretch>
        </p:blipFill>
        <p:spPr>
          <a:xfrm>
            <a:off x="4940060" y="1928802"/>
            <a:ext cx="3561030" cy="4235596"/>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5059" name="مربع نص 4"/>
          <p:cNvSpPr txBox="1">
            <a:spLocks noChangeArrowheads="1"/>
          </p:cNvSpPr>
          <p:nvPr/>
        </p:nvSpPr>
        <p:spPr bwMode="auto">
          <a:xfrm>
            <a:off x="439738" y="2000250"/>
            <a:ext cx="4060825" cy="3786188"/>
          </a:xfrm>
          <a:prstGeom prst="rect">
            <a:avLst/>
          </a:prstGeom>
          <a:noFill/>
          <a:ln w="9525">
            <a:noFill/>
            <a:miter lim="800000"/>
            <a:headEnd/>
            <a:tailEnd/>
          </a:ln>
        </p:spPr>
        <p:txBody>
          <a:bodyPr>
            <a:spAutoFit/>
          </a:bodyPr>
          <a:lstStyle/>
          <a:p>
            <a:pPr rtl="1"/>
            <a:endParaRPr lang="en-US" sz="2400">
              <a:latin typeface="Calibri" pitchFamily="34" charset="0"/>
            </a:endParaRPr>
          </a:p>
          <a:p>
            <a:pPr rtl="1"/>
            <a:r>
              <a:rPr lang="en-US" sz="2400">
                <a:latin typeface="Calibri" pitchFamily="34" charset="0"/>
              </a:rPr>
              <a:t>1- The use of the limited point of view.</a:t>
            </a:r>
          </a:p>
          <a:p>
            <a:pPr rtl="1"/>
            <a:endParaRPr lang="en-US" sz="2400">
              <a:latin typeface="Calibri" pitchFamily="34" charset="0"/>
            </a:endParaRPr>
          </a:p>
          <a:p>
            <a:pPr rtl="1"/>
            <a:endParaRPr lang="en-US" sz="2400">
              <a:latin typeface="Calibri" pitchFamily="34" charset="0"/>
            </a:endParaRPr>
          </a:p>
          <a:p>
            <a:pPr rtl="1"/>
            <a:endParaRPr lang="en-US" sz="2400">
              <a:latin typeface="Calibri" pitchFamily="34" charset="0"/>
            </a:endParaRPr>
          </a:p>
          <a:p>
            <a:pPr rtl="1"/>
            <a:endParaRPr lang="en-US" sz="2400">
              <a:latin typeface="Calibri" pitchFamily="34" charset="0"/>
            </a:endParaRPr>
          </a:p>
          <a:p>
            <a:pPr rtl="1"/>
            <a:r>
              <a:rPr lang="en-US" sz="2400">
                <a:latin typeface="Calibri" pitchFamily="34" charset="0"/>
              </a:rPr>
              <a:t>2- The use of special technique of narration.</a:t>
            </a:r>
          </a:p>
          <a:p>
            <a:pPr rtl="1"/>
            <a:endParaRPr lang="ar-SA" sz="2400">
              <a:latin typeface="Calibri" pitchFamily="34" charset="0"/>
            </a:endParaRPr>
          </a:p>
        </p:txBody>
      </p:sp>
      <p:sp>
        <p:nvSpPr>
          <p:cNvPr id="7" name="Slide Number Placeholder 6"/>
          <p:cNvSpPr>
            <a:spLocks noGrp="1"/>
          </p:cNvSpPr>
          <p:nvPr>
            <p:ph type="sldNum" sz="quarter" idx="12"/>
          </p:nvPr>
        </p:nvSpPr>
        <p:spPr/>
        <p:txBody>
          <a:bodyPr/>
          <a:lstStyle/>
          <a:p>
            <a:pPr>
              <a:defRPr/>
            </a:pPr>
            <a:fld id="{27C4B515-6898-404A-895D-69DE7C325AB6}" type="slidenum">
              <a:rPr lang="ar-SA"/>
              <a:pPr>
                <a:defRPr/>
              </a:pPr>
              <a:t>29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55650" y="1268413"/>
            <a:ext cx="5905500" cy="949325"/>
          </a:xfrm>
        </p:spPr>
        <p:txBody>
          <a:bodyPr/>
          <a:lstStyle/>
          <a:p>
            <a:pPr rtl="0"/>
            <a:r>
              <a:rPr lang="en-US" sz="4000" smtClean="0">
                <a:latin typeface="Times New Roman" pitchFamily="18" charset="0"/>
                <a:cs typeface="Times New Roman" pitchFamily="18" charset="0"/>
              </a:rPr>
              <a:t>Outline</a:t>
            </a:r>
            <a:r>
              <a:rPr lang="en-US" sz="4000" smtClean="0">
                <a:cs typeface="Times New Roman" pitchFamily="18" charset="0"/>
              </a:rPr>
              <a:t> </a:t>
            </a:r>
            <a:endParaRPr lang="ar-SA" sz="4000" smtClean="0"/>
          </a:p>
        </p:txBody>
      </p:sp>
      <p:sp>
        <p:nvSpPr>
          <p:cNvPr id="16386" name="Content Placeholder 2"/>
          <p:cNvSpPr>
            <a:spLocks noGrp="1"/>
          </p:cNvSpPr>
          <p:nvPr>
            <p:ph idx="1"/>
          </p:nvPr>
        </p:nvSpPr>
        <p:spPr>
          <a:xfrm>
            <a:off x="468313" y="2205038"/>
            <a:ext cx="8229600" cy="3340100"/>
          </a:xfrm>
        </p:spPr>
        <p:txBody>
          <a:bodyPr/>
          <a:lstStyle/>
          <a:p>
            <a:pPr algn="l" rtl="0">
              <a:buFont typeface="Wingdings" pitchFamily="2" charset="2"/>
              <a:buChar char="ü"/>
            </a:pPr>
            <a:r>
              <a:rPr lang="en-US" b="1" smtClean="0">
                <a:latin typeface="Times New Roman" pitchFamily="18" charset="0"/>
                <a:cs typeface="Times New Roman" pitchFamily="18" charset="0"/>
              </a:rPr>
              <a:t>What is it?</a:t>
            </a:r>
          </a:p>
          <a:p>
            <a:pPr algn="l" rtl="0">
              <a:buFont typeface="Wingdings" pitchFamily="2" charset="2"/>
              <a:buChar char="ü"/>
            </a:pPr>
            <a:r>
              <a:rPr lang="en-US" b="1" smtClean="0">
                <a:latin typeface="Times New Roman" pitchFamily="18" charset="0"/>
                <a:cs typeface="Times New Roman" pitchFamily="18" charset="0"/>
              </a:rPr>
              <a:t>When did it occur?</a:t>
            </a:r>
            <a:endParaRPr lang="en-US" smtClean="0">
              <a:latin typeface="Times New Roman" pitchFamily="18" charset="0"/>
              <a:cs typeface="Times New Roman" pitchFamily="18" charset="0"/>
            </a:endParaRPr>
          </a:p>
          <a:p>
            <a:pPr algn="l" rtl="0">
              <a:buFont typeface="Wingdings" pitchFamily="2" charset="2"/>
              <a:buChar char="ü"/>
            </a:pPr>
            <a:r>
              <a:rPr lang="en-US" b="1" smtClean="0">
                <a:latin typeface="Times New Roman" pitchFamily="18" charset="0"/>
                <a:cs typeface="Times New Roman" pitchFamily="18" charset="0"/>
              </a:rPr>
              <a:t>Who was involved in it?</a:t>
            </a:r>
            <a:r>
              <a:rPr lang="en-US" smtClean="0">
                <a:latin typeface="Times New Roman" pitchFamily="18" charset="0"/>
                <a:cs typeface="Times New Roman" pitchFamily="18" charset="0"/>
              </a:rPr>
              <a:t> </a:t>
            </a:r>
          </a:p>
          <a:p>
            <a:pPr algn="l" rtl="0">
              <a:buFont typeface="Wingdings" pitchFamily="2" charset="2"/>
              <a:buChar char="ü"/>
            </a:pPr>
            <a:endParaRPr lang="en-US" smtClean="0">
              <a:latin typeface="Times New Roman" pitchFamily="18" charset="0"/>
              <a:cs typeface="Times New Roman" pitchFamily="18" charset="0"/>
            </a:endParaRPr>
          </a:p>
          <a:p>
            <a:pPr algn="l" rtl="0">
              <a:buFont typeface="Arial" charset="0"/>
              <a:buNone/>
            </a:pPr>
            <a:endParaRPr lang="ar-SA" smtClean="0">
              <a:latin typeface="Times New Roman" pitchFamily="18" charset="0"/>
              <a:cs typeface="Times New Roman" pitchFamily="18" charset="0"/>
            </a:endParaRPr>
          </a:p>
        </p:txBody>
      </p:sp>
      <p:pic>
        <p:nvPicPr>
          <p:cNvPr id="4" name="Content Placeholder 5" descr="american-heroes-flag-stars-31000.jpg"/>
          <p:cNvPicPr>
            <a:picLocks noChangeAspect="1"/>
          </p:cNvPicPr>
          <p:nvPr/>
        </p:nvPicPr>
        <p:blipFill>
          <a:blip r:embed="rId2" cstate="print"/>
          <a:stretch>
            <a:fillRect/>
          </a:stretch>
        </p:blipFill>
        <p:spPr>
          <a:xfrm>
            <a:off x="5286380" y="2000240"/>
            <a:ext cx="3333774" cy="25003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755650" y="260350"/>
            <a:ext cx="7921625" cy="641350"/>
          </a:xfrm>
          <a:prstGeom prst="rect">
            <a:avLst/>
          </a:prstGeom>
        </p:spPr>
        <p:txBody>
          <a:bodyPr>
            <a:spAutoFit/>
          </a:bodyPr>
          <a:lstStyle/>
          <a:p>
            <a:pPr rtl="1"/>
            <a:r>
              <a:rPr lang="en-US" sz="3600" b="1">
                <a:solidFill>
                  <a:srgbClr val="C00000"/>
                </a:solidFill>
                <a:effectLst>
                  <a:outerShdw blurRad="38100" dist="38100" dir="2700000" algn="tl">
                    <a:srgbClr val="000000"/>
                  </a:outerShdw>
                </a:effectLst>
                <a:latin typeface="Times New Roman" pitchFamily="18" charset="0"/>
                <a:cs typeface="Times New Roman" pitchFamily="18" charset="0"/>
              </a:rPr>
              <a:t>The Writers of the “Lost Generation”</a:t>
            </a:r>
            <a:endParaRPr lang="ar-SA" sz="36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8162A9A7-AA31-4FDC-A9B7-0F27CDFC9E75}" type="slidenum">
              <a:rPr lang="ar-SA"/>
              <a:pPr>
                <a:defRPr/>
              </a:pPr>
              <a:t>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46081" name="TextBox 3"/>
          <p:cNvSpPr txBox="1">
            <a:spLocks noChangeArrowheads="1"/>
          </p:cNvSpPr>
          <p:nvPr/>
        </p:nvSpPr>
        <p:spPr bwMode="auto">
          <a:xfrm>
            <a:off x="928688" y="1857375"/>
            <a:ext cx="6929437" cy="4031873"/>
          </a:xfrm>
          <a:prstGeom prst="rect">
            <a:avLst/>
          </a:prstGeom>
          <a:noFill/>
          <a:ln w="9525">
            <a:noFill/>
            <a:miter lim="800000"/>
            <a:headEnd/>
            <a:tailEnd/>
          </a:ln>
        </p:spPr>
        <p:txBody>
          <a:bodyPr>
            <a:spAutoFit/>
          </a:bodyPr>
          <a:lstStyle/>
          <a:p>
            <a:pPr>
              <a:buFont typeface="Arial" charset="0"/>
              <a:buChar char="•"/>
            </a:pPr>
            <a:endParaRPr lang="en-US" dirty="0">
              <a:latin typeface="Calibri" pitchFamily="34" charset="0"/>
            </a:endParaRPr>
          </a:p>
          <a:p>
            <a:pPr>
              <a:buFont typeface="Arial" charset="0"/>
              <a:buChar char="•"/>
            </a:pPr>
            <a:endParaRPr lang="en-US" dirty="0">
              <a:latin typeface="Calibri" pitchFamily="34" charset="0"/>
            </a:endParaRPr>
          </a:p>
          <a:p>
            <a:pPr>
              <a:buFont typeface="Arial" charset="0"/>
              <a:buChar char="•"/>
            </a:pPr>
            <a:r>
              <a:rPr lang="en-US" sz="2000" b="1" dirty="0">
                <a:latin typeface="Calibri" pitchFamily="34" charset="0"/>
              </a:rPr>
              <a:t>The use of  (continuous present).</a:t>
            </a:r>
          </a:p>
          <a:p>
            <a:pPr>
              <a:buFont typeface="Arial" charset="0"/>
              <a:buChar char="•"/>
            </a:pPr>
            <a:endParaRPr lang="en-US" sz="2000" b="1" dirty="0">
              <a:latin typeface="Calibri" pitchFamily="34" charset="0"/>
            </a:endParaRPr>
          </a:p>
          <a:p>
            <a:pPr>
              <a:buFont typeface="Arial" charset="0"/>
              <a:buChar char="•"/>
            </a:pPr>
            <a:endParaRPr lang="en-US" sz="2000" b="1" dirty="0">
              <a:latin typeface="Calibri" pitchFamily="34" charset="0"/>
            </a:endParaRPr>
          </a:p>
          <a:p>
            <a:endParaRPr lang="en-US" sz="2000" b="1" dirty="0">
              <a:latin typeface="Calibri" pitchFamily="34" charset="0"/>
            </a:endParaRPr>
          </a:p>
          <a:p>
            <a:pPr>
              <a:buFont typeface="Arial" charset="0"/>
              <a:buChar char="•"/>
            </a:pPr>
            <a:r>
              <a:rPr lang="en-US" sz="2000" b="1" dirty="0">
                <a:latin typeface="Calibri" pitchFamily="34" charset="0"/>
              </a:rPr>
              <a:t>Faulkner’s powerful descriptions of both human goodness and human evil</a:t>
            </a:r>
            <a:r>
              <a:rPr lang="en-US" sz="2000" b="1" dirty="0" smtClean="0">
                <a:latin typeface="Calibri" pitchFamily="34" charset="0"/>
              </a:rPr>
              <a:t>.</a:t>
            </a:r>
          </a:p>
          <a:p>
            <a:pPr>
              <a:buFont typeface="Arial" charset="0"/>
              <a:buChar char="•"/>
            </a:pPr>
            <a:endParaRPr lang="en-US" sz="2000" b="1" dirty="0" smtClean="0">
              <a:latin typeface="Calibri" pitchFamily="34" charset="0"/>
            </a:endParaRPr>
          </a:p>
          <a:p>
            <a:pPr>
              <a:buFont typeface="Arial" charset="0"/>
              <a:buChar char="•"/>
            </a:pPr>
            <a:r>
              <a:rPr lang="en-US" sz="2000" b="1" dirty="0" smtClean="0">
                <a:latin typeface="Calibri" pitchFamily="34" charset="0"/>
              </a:rPr>
              <a:t> The use of stream of consciousness.</a:t>
            </a:r>
            <a:endParaRPr lang="en-US" sz="2000" b="1" dirty="0">
              <a:latin typeface="Calibri" pitchFamily="34" charset="0"/>
            </a:endParaRPr>
          </a:p>
          <a:p>
            <a:pPr>
              <a:buFont typeface="Arial" charset="0"/>
              <a:buChar char="•"/>
            </a:pPr>
            <a:endParaRPr lang="en-US" sz="2000" b="1" dirty="0">
              <a:latin typeface="Calibri" pitchFamily="34" charset="0"/>
            </a:endParaRPr>
          </a:p>
          <a:p>
            <a:pPr>
              <a:buFont typeface="Arial" charset="0"/>
              <a:buChar char="•"/>
            </a:pPr>
            <a:endParaRPr lang="en-US" sz="2000" b="1" dirty="0">
              <a:latin typeface="Calibri" pitchFamily="34" charset="0"/>
            </a:endParaRPr>
          </a:p>
          <a:p>
            <a:pPr>
              <a:buFont typeface="Arial" charset="0"/>
              <a:buChar char="•"/>
            </a:pPr>
            <a:endParaRPr lang="en-US" sz="2000" dirty="0">
              <a:latin typeface="Calibri" pitchFamily="34" charset="0"/>
            </a:endParaRPr>
          </a:p>
        </p:txBody>
      </p:sp>
      <p:sp>
        <p:nvSpPr>
          <p:cNvPr id="5" name="TextBox 4"/>
          <p:cNvSpPr txBox="1"/>
          <p:nvPr/>
        </p:nvSpPr>
        <p:spPr>
          <a:xfrm>
            <a:off x="1214414" y="571480"/>
            <a:ext cx="6000792" cy="1415772"/>
          </a:xfrm>
          <a:prstGeom prst="rect">
            <a:avLst/>
          </a:prstGeom>
          <a:noFill/>
        </p:spPr>
        <p:txBody>
          <a:bodyPr>
            <a:spAutoFit/>
          </a:bodyPr>
          <a:lstStyle/>
          <a:p>
            <a:pPr algn="ctr" rtl="1" fontAlgn="auto">
              <a:spcBef>
                <a:spcPts val="0"/>
              </a:spcBef>
              <a:spcAft>
                <a:spcPts val="0"/>
              </a:spcAft>
              <a:defRPr/>
            </a:pPr>
            <a:r>
              <a:rPr lang="en-US" sz="3200" b="1" dirty="0">
                <a:ln w="1905"/>
                <a:solidFill>
                  <a:srgbClr val="C00000"/>
                </a:solidFill>
                <a:effectLst>
                  <a:innerShdw blurRad="69850" dist="43180" dir="5400000">
                    <a:srgbClr val="000000">
                      <a:alpha val="65000"/>
                    </a:srgbClr>
                  </a:innerShdw>
                </a:effectLst>
                <a:latin typeface="+mn-lt"/>
                <a:cs typeface="+mn-cs"/>
              </a:rPr>
              <a:t>The Style of William Faulkner</a:t>
            </a:r>
          </a:p>
          <a:p>
            <a:pPr algn="r" rtl="1" fontAlgn="auto">
              <a:spcBef>
                <a:spcPts val="0"/>
              </a:spcBef>
              <a:spcAft>
                <a:spcPts val="0"/>
              </a:spcAft>
              <a:buFont typeface="Arial" pitchFamily="34" charset="0"/>
              <a:buChar char="•"/>
              <a:defRPr/>
            </a:pPr>
            <a:endParaRPr lang="en-US" dirty="0">
              <a:solidFill>
                <a:srgbClr val="C00000"/>
              </a:solidFill>
              <a:latin typeface="+mn-lt"/>
              <a:cs typeface="+mn-cs"/>
            </a:endParaRPr>
          </a:p>
          <a:p>
            <a:pPr algn="r" rtl="1" fontAlgn="auto">
              <a:spcBef>
                <a:spcPts val="0"/>
              </a:spcBef>
              <a:spcAft>
                <a:spcPts val="0"/>
              </a:spcAft>
              <a:buFont typeface="Arial" pitchFamily="34" charset="0"/>
              <a:buChar char="•"/>
              <a:defRPr/>
            </a:pPr>
            <a:endParaRPr lang="en-US" dirty="0">
              <a:solidFill>
                <a:srgbClr val="C00000"/>
              </a:solidFill>
              <a:latin typeface="+mn-lt"/>
              <a:cs typeface="+mn-cs"/>
            </a:endParaRPr>
          </a:p>
          <a:p>
            <a:pPr algn="r" rtl="1" fontAlgn="auto">
              <a:spcBef>
                <a:spcPts val="0"/>
              </a:spcBef>
              <a:spcAft>
                <a:spcPts val="0"/>
              </a:spcAft>
              <a:buFont typeface="Arial" pitchFamily="34" charset="0"/>
              <a:buChar char="•"/>
              <a:defRPr/>
            </a:pPr>
            <a:endParaRPr lang="en-US" dirty="0">
              <a:solidFill>
                <a:srgbClr val="C00000"/>
              </a:solidFill>
              <a:latin typeface="+mn-lt"/>
              <a:cs typeface="+mn-cs"/>
            </a:endParaRPr>
          </a:p>
        </p:txBody>
      </p:sp>
      <p:sp>
        <p:nvSpPr>
          <p:cNvPr id="6" name="Slide Number Placeholder 5"/>
          <p:cNvSpPr>
            <a:spLocks noGrp="1"/>
          </p:cNvSpPr>
          <p:nvPr>
            <p:ph type="sldNum" sz="quarter" idx="12"/>
          </p:nvPr>
        </p:nvSpPr>
        <p:spPr/>
        <p:txBody>
          <a:bodyPr/>
          <a:lstStyle/>
          <a:p>
            <a:pPr>
              <a:defRPr/>
            </a:pPr>
            <a:fld id="{DA142D28-0553-44D1-9E1F-21A7C8A352EB}" type="slidenum">
              <a:rPr lang="ar-SA"/>
              <a:pPr>
                <a:defRPr/>
              </a:pPr>
              <a:t>30</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ank-You-Image.gif"/>
          <p:cNvPicPr>
            <a:picLocks noGrp="1" noChangeAspect="1"/>
          </p:cNvPicPr>
          <p:nvPr>
            <p:ph idx="1"/>
          </p:nvPr>
        </p:nvPicPr>
        <p:blipFill>
          <a:blip r:embed="rId2" cstate="print"/>
          <a:stretch>
            <a:fillRect/>
          </a:stretch>
        </p:blipFill>
        <p:spPr>
          <a:xfrm>
            <a:off x="714349" y="428604"/>
            <a:ext cx="7715303" cy="5840578"/>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A1E61E1E-F172-4C69-AABC-709BE096E304}" type="slidenum">
              <a:rPr lang="ar-SA" smtClean="0"/>
              <a:pPr>
                <a:defRPr/>
              </a:pPr>
              <a:t>31</a:t>
            </a:fld>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3" name="Content Placeholder 2"/>
          <p:cNvSpPr>
            <a:spLocks noGrp="1"/>
          </p:cNvSpPr>
          <p:nvPr>
            <p:ph idx="1"/>
          </p:nvPr>
        </p:nvSpPr>
        <p:spPr/>
        <p:txBody>
          <a:bodyPr>
            <a:normAutofit/>
          </a:bodyPr>
          <a:lstStyle/>
          <a:p>
            <a:pPr algn="l" rtl="0">
              <a:lnSpc>
                <a:spcPct val="90000"/>
              </a:lnSpc>
            </a:pPr>
            <a:r>
              <a:rPr lang="en-US" sz="2400" smtClean="0">
                <a:latin typeface="Times New Roman" pitchFamily="18" charset="0"/>
                <a:cs typeface="Times New Roman" pitchFamily="18" charset="0"/>
              </a:rPr>
              <a:t>The Lost Generation is a term used to describe a group of American writers who were rebelling against what America had become by the 1900’s.  </a:t>
            </a:r>
          </a:p>
          <a:p>
            <a:pPr algn="l" rtl="0">
              <a:lnSpc>
                <a:spcPct val="90000"/>
              </a:lnSpc>
            </a:pPr>
            <a:endParaRPr lang="en-US" sz="2400" smtClean="0">
              <a:latin typeface="Times New Roman" pitchFamily="18" charset="0"/>
              <a:cs typeface="Times New Roman" pitchFamily="18" charset="0"/>
            </a:endParaRPr>
          </a:p>
          <a:p>
            <a:pPr algn="l" rtl="0">
              <a:lnSpc>
                <a:spcPct val="90000"/>
              </a:lnSpc>
            </a:pPr>
            <a:r>
              <a:rPr lang="en-US" sz="2400" smtClean="0">
                <a:latin typeface="Times New Roman" pitchFamily="18" charset="0"/>
                <a:cs typeface="Times New Roman" pitchFamily="18" charset="0"/>
              </a:rPr>
              <a:t>This term “lost generation" was coined by Gertrude Stein.</a:t>
            </a:r>
          </a:p>
          <a:p>
            <a:pPr algn="l" rtl="0">
              <a:lnSpc>
                <a:spcPct val="90000"/>
              </a:lnSpc>
            </a:pPr>
            <a:endParaRPr lang="en-US" sz="2400" smtClean="0">
              <a:latin typeface="Times New Roman" pitchFamily="18" charset="0"/>
              <a:cs typeface="Times New Roman" pitchFamily="18" charset="0"/>
            </a:endParaRPr>
          </a:p>
          <a:p>
            <a:pPr algn="l" rtl="0">
              <a:lnSpc>
                <a:spcPct val="90000"/>
              </a:lnSpc>
            </a:pPr>
            <a:r>
              <a:rPr lang="en-US" sz="2400" smtClean="0">
                <a:latin typeface="Times New Roman" pitchFamily="18" charset="0"/>
                <a:cs typeface="Times New Roman" pitchFamily="18" charset="0"/>
              </a:rPr>
              <a:t>These writers felt that America was not such a success story because the country was devoid of a cosmopolitan culture.</a:t>
            </a:r>
          </a:p>
          <a:p>
            <a:pPr algn="l" rtl="0">
              <a:lnSpc>
                <a:spcPct val="90000"/>
              </a:lnSpc>
              <a:buFont typeface="Arial" charset="0"/>
              <a:buNone/>
            </a:pPr>
            <a:r>
              <a:rPr lang="en-US" sz="2400" smtClean="0">
                <a:latin typeface="Times New Roman" pitchFamily="18" charset="0"/>
                <a:cs typeface="Times New Roman" pitchFamily="18" charset="0"/>
              </a:rPr>
              <a:t> </a:t>
            </a:r>
          </a:p>
          <a:p>
            <a:pPr algn="l" rtl="0">
              <a:lnSpc>
                <a:spcPct val="90000"/>
              </a:lnSpc>
            </a:pPr>
            <a:r>
              <a:rPr lang="en-US" sz="2400" smtClean="0">
                <a:latin typeface="Times New Roman" pitchFamily="18" charset="0"/>
                <a:cs typeface="Times New Roman" pitchFamily="18" charset="0"/>
              </a:rPr>
              <a:t>Their solution to this issue was to pack up their bags and travel to Europe’s cosmopolitan cultures, such as Paris and London.</a:t>
            </a:r>
          </a:p>
          <a:p>
            <a:pPr algn="l" rtl="0">
              <a:lnSpc>
                <a:spcPct val="90000"/>
              </a:lnSpc>
            </a:pPr>
            <a:endParaRPr lang="ar-SA" sz="2400" smtClean="0">
              <a:latin typeface="Times New Roman" pitchFamily="18" charset="0"/>
              <a:cs typeface="Times New Roman" pitchFamily="18" charset="0"/>
            </a:endParaRPr>
          </a:p>
        </p:txBody>
      </p:sp>
      <p:sp>
        <p:nvSpPr>
          <p:cNvPr id="17410" name="Title 1"/>
          <p:cNvSpPr>
            <a:spLocks noGrp="1"/>
          </p:cNvSpPr>
          <p:nvPr>
            <p:ph type="title"/>
          </p:nvPr>
        </p:nvSpPr>
        <p:spPr/>
        <p:txBody>
          <a:bodyPr/>
          <a:lstStyle/>
          <a:p>
            <a:pPr rtl="0"/>
            <a:r>
              <a:rPr lang="en-US" b="1" smtClean="0">
                <a:solidFill>
                  <a:srgbClr val="C00000"/>
                </a:solidFill>
                <a:latin typeface="Times New Roman" pitchFamily="18" charset="0"/>
                <a:cs typeface="Times New Roman" pitchFamily="18" charset="0"/>
              </a:rPr>
              <a:t>What is it?</a:t>
            </a:r>
            <a:endParaRPr lang="ar-SA" smtClean="0">
              <a:solidFill>
                <a:srgbClr val="C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4B67230F-2882-40E7-A004-8536F5DB4DE3}" type="slidenum">
              <a:rPr lang="ar-SA"/>
              <a:pPr>
                <a:defRPr/>
              </a:pPr>
              <a:t>4</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18433" name="Content Placeholder 2"/>
          <p:cNvSpPr>
            <a:spLocks noGrp="1"/>
          </p:cNvSpPr>
          <p:nvPr>
            <p:ph idx="1"/>
          </p:nvPr>
        </p:nvSpPr>
        <p:spPr>
          <a:xfrm>
            <a:off x="457200" y="1500188"/>
            <a:ext cx="8229600" cy="4625975"/>
          </a:xfrm>
        </p:spPr>
        <p:txBody>
          <a:bodyPr/>
          <a:lstStyle/>
          <a:p>
            <a:pPr algn="l" rtl="0"/>
            <a:r>
              <a:rPr lang="en-US" sz="2400" smtClean="0">
                <a:latin typeface="Times New Roman" pitchFamily="18" charset="0"/>
                <a:cs typeface="Times New Roman" pitchFamily="18" charset="0"/>
              </a:rPr>
              <a:t>Up until this point, American writers were still expected to use the rigid Victorian styles of the 19th Century.</a:t>
            </a:r>
          </a:p>
          <a:p>
            <a:pPr algn="l" rtl="0"/>
            <a:endParaRPr lang="en-US" sz="2400" smtClean="0">
              <a:latin typeface="Times New Roman" pitchFamily="18" charset="0"/>
              <a:cs typeface="Times New Roman" pitchFamily="18" charset="0"/>
            </a:endParaRPr>
          </a:p>
          <a:p>
            <a:pPr algn="l" rtl="0"/>
            <a:r>
              <a:rPr lang="en-US" sz="2400" smtClean="0">
                <a:latin typeface="Times New Roman" pitchFamily="18" charset="0"/>
                <a:cs typeface="Times New Roman" pitchFamily="18" charset="0"/>
              </a:rPr>
              <a:t>The lost generation writers were above, or apart from, American society, not only in geographic terms, but also in their style of writing and subjects they chose to write about. </a:t>
            </a:r>
          </a:p>
          <a:p>
            <a:pPr algn="l" rtl="0"/>
            <a:endParaRPr lang="en-US" sz="2400" smtClean="0">
              <a:latin typeface="Times New Roman" pitchFamily="18" charset="0"/>
              <a:cs typeface="Times New Roman" pitchFamily="18" charset="0"/>
            </a:endParaRPr>
          </a:p>
          <a:p>
            <a:pPr algn="l" rtl="0"/>
            <a:r>
              <a:rPr lang="en-US" sz="2400" smtClean="0">
                <a:latin typeface="Times New Roman" pitchFamily="18" charset="0"/>
                <a:cs typeface="Times New Roman" pitchFamily="18" charset="0"/>
              </a:rPr>
              <a:t>Although they were unhappy with American culture, the writers were instrumental in changing their country's style of  writing, from Victorian to modern. </a:t>
            </a:r>
            <a:br>
              <a:rPr lang="en-US" sz="2400" smtClean="0">
                <a:latin typeface="Times New Roman" pitchFamily="18" charset="0"/>
                <a:cs typeface="Times New Roman" pitchFamily="18" charset="0"/>
              </a:rPr>
            </a:br>
            <a:endParaRPr lang="en-US" sz="240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90EEAF8-98D8-4A05-B05E-FD9D737B41BE}" type="slidenum">
              <a:rPr lang="ar-SA"/>
              <a:pPr>
                <a:defRPr/>
              </a:pPr>
              <a:t>5</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19457" name="Content Placeholder 2"/>
          <p:cNvSpPr>
            <a:spLocks noGrp="1"/>
          </p:cNvSpPr>
          <p:nvPr>
            <p:ph idx="1"/>
          </p:nvPr>
        </p:nvSpPr>
        <p:spPr/>
        <p:txBody>
          <a:bodyPr/>
          <a:lstStyle/>
          <a:p>
            <a:pPr algn="l" rtl="0"/>
            <a:r>
              <a:rPr lang="en-US" sz="2400" dirty="0" smtClean="0">
                <a:latin typeface="Times New Roman" pitchFamily="18" charset="0"/>
                <a:cs typeface="Times New Roman" pitchFamily="18" charset="0"/>
              </a:rPr>
              <a:t>They expected to find literary freedom and a cosmopolitan way of life. </a:t>
            </a:r>
          </a:p>
          <a:p>
            <a:pPr algn="l" rtl="0">
              <a:buFont typeface="Arial" charset="0"/>
              <a:buNone/>
            </a:pP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  A cosmopolitan culture is one which includes and values a variety of backgrounds and cultures.</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At this point in time, America had become a great place to, "go into some area of business” (</a:t>
            </a:r>
            <a:r>
              <a:rPr lang="en-US" sz="2400" dirty="0" err="1" smtClean="0">
                <a:latin typeface="Times New Roman" pitchFamily="18" charset="0"/>
                <a:cs typeface="Times New Roman" pitchFamily="18" charset="0"/>
              </a:rPr>
              <a:t>Crunden</a:t>
            </a:r>
            <a:r>
              <a:rPr lang="en-US" sz="2400" dirty="0" smtClean="0">
                <a:latin typeface="Times New Roman" pitchFamily="18" charset="0"/>
                <a:cs typeface="Times New Roman" pitchFamily="18" charset="0"/>
              </a:rPr>
              <a:t>, 185).  </a:t>
            </a:r>
            <a:endParaRPr lang="ar-SA"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8D3B639C-A86B-4AC9-A188-AE7465092981}" type="slidenum">
              <a:rPr lang="ar-SA"/>
              <a:pPr>
                <a:defRPr/>
              </a:pPr>
              <a:t>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merican-heroes-flag-stars-31000.jpg"/>
          <p:cNvPicPr>
            <a:picLocks noChangeAspect="1"/>
          </p:cNvPicPr>
          <p:nvPr/>
        </p:nvPicPr>
        <p:blipFill>
          <a:blip r:embed="rId2"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20481" name="Title 1"/>
          <p:cNvSpPr>
            <a:spLocks noGrp="1"/>
          </p:cNvSpPr>
          <p:nvPr>
            <p:ph type="title"/>
          </p:nvPr>
        </p:nvSpPr>
        <p:spPr/>
        <p:txBody>
          <a:bodyPr/>
          <a:lstStyle/>
          <a:p>
            <a:pPr rtl="0"/>
            <a:r>
              <a:rPr lang="en-US" b="1" smtClean="0">
                <a:solidFill>
                  <a:srgbClr val="C00000"/>
                </a:solidFill>
                <a:latin typeface="Times New Roman" pitchFamily="18" charset="0"/>
                <a:cs typeface="Times New Roman" pitchFamily="18" charset="0"/>
              </a:rPr>
              <a:t>When did it occur?</a:t>
            </a:r>
            <a:r>
              <a:rPr lang="en-US" smtClean="0">
                <a:solidFill>
                  <a:srgbClr val="C00000"/>
                </a:solidFill>
                <a:latin typeface="Times New Roman" pitchFamily="18" charset="0"/>
                <a:cs typeface="Times New Roman" pitchFamily="18" charset="0"/>
              </a:rPr>
              <a:t> </a:t>
            </a:r>
          </a:p>
        </p:txBody>
      </p:sp>
      <p:sp>
        <p:nvSpPr>
          <p:cNvPr id="20482" name="Content Placeholder 2"/>
          <p:cNvSpPr>
            <a:spLocks noGrp="1"/>
          </p:cNvSpPr>
          <p:nvPr>
            <p:ph idx="1"/>
          </p:nvPr>
        </p:nvSpPr>
        <p:spPr/>
        <p:txBody>
          <a:bodyPr/>
          <a:lstStyle/>
          <a:p>
            <a:pPr algn="l" rtl="0">
              <a:buFont typeface="Arial" charset="0"/>
              <a:buNone/>
            </a:pPr>
            <a:r>
              <a:rPr lang="en-US" dirty="0" smtClean="0">
                <a:latin typeface="Times New Roman" pitchFamily="18" charset="0"/>
                <a:cs typeface="Times New Roman" pitchFamily="18" charset="0"/>
              </a:rPr>
              <a:t>    </a:t>
            </a:r>
          </a:p>
          <a:p>
            <a:pPr algn="l" rtl="0">
              <a:buFont typeface="Arial" charset="0"/>
              <a:buNone/>
            </a:pPr>
            <a:r>
              <a:rPr lang="en-US" dirty="0" smtClean="0">
                <a:latin typeface="Times New Roman" pitchFamily="18" charset="0"/>
                <a:cs typeface="Times New Roman" pitchFamily="18" charset="0"/>
              </a:rPr>
              <a:t>It occurred  between the first and second World Wars, that these writers spent their time abroad.</a:t>
            </a:r>
          </a:p>
          <a:p>
            <a:pPr algn="l" rtl="0">
              <a:buFont typeface="Arial" charset="0"/>
              <a:buNone/>
            </a:pPr>
            <a:endParaRPr lang="en-US" dirty="0" smtClean="0">
              <a:latin typeface="Times New Roman" pitchFamily="18" charset="0"/>
              <a:cs typeface="Times New Roman" pitchFamily="18" charset="0"/>
            </a:endParaRPr>
          </a:p>
          <a:p>
            <a:pPr algn="l" rtl="0">
              <a:buFont typeface="Arial" charset="0"/>
              <a:buNone/>
            </a:pPr>
            <a:r>
              <a:rPr lang="en-US" dirty="0" smtClean="0">
                <a:latin typeface="Times New Roman" pitchFamily="18" charset="0"/>
                <a:cs typeface="Times New Roman" pitchFamily="18" charset="0"/>
              </a:rPr>
              <a:t> "In the 1930's, the forces of politics and war drove artists back to America."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lgn="l" rtl="0">
              <a:buFont typeface="Arial" charset="0"/>
              <a:buNone/>
            </a:pPr>
            <a:endParaRPr lang="ar-SA"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A1536B24-A13F-4CF9-942C-A42A8ED277DB}" type="slidenum">
              <a:rPr lang="ar-SA"/>
              <a:pPr>
                <a:defRPr/>
              </a:pPr>
              <a:t>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merican-heroes-flag-stars-31000.jpg"/>
          <p:cNvPicPr>
            <a:picLocks noChangeAspect="1"/>
          </p:cNvPicPr>
          <p:nvPr/>
        </p:nvPicPr>
        <p:blipFill>
          <a:blip r:embed="rId3" cstate="print">
            <a:lum bright="70000" contrast="-70000"/>
          </a:blip>
          <a:stretch>
            <a:fillRect/>
          </a:stretch>
        </p:blipFill>
        <p:spPr bwMode="auto">
          <a:xfrm>
            <a:off x="6429388" y="71414"/>
            <a:ext cx="2571768" cy="1928826"/>
          </a:xfrm>
          <a:prstGeom prst="ellipse">
            <a:avLst/>
          </a:prstGeom>
          <a:noFill/>
          <a:ln w="9525">
            <a:noFill/>
            <a:miter lim="800000"/>
            <a:headEnd/>
            <a:tailEnd/>
          </a:ln>
          <a:effectLst>
            <a:softEdge rad="112500"/>
          </a:effectLst>
        </p:spPr>
      </p:pic>
      <p:sp>
        <p:nvSpPr>
          <p:cNvPr id="2" name="Title 1"/>
          <p:cNvSpPr>
            <a:spLocks noGrp="1"/>
          </p:cNvSpPr>
          <p:nvPr>
            <p:ph type="title"/>
          </p:nvPr>
        </p:nvSpPr>
        <p:spPr>
          <a:xfrm>
            <a:off x="457200" y="357188"/>
            <a:ext cx="8229600" cy="1143000"/>
          </a:xfrm>
        </p:spPr>
        <p:txBody>
          <a:bodyPr>
            <a:normAutofit/>
          </a:bodyPr>
          <a:lstStyle/>
          <a:p>
            <a:pPr rtl="0"/>
            <a:r>
              <a:rPr lang="en-US" sz="4000" b="1" smtClean="0">
                <a:solidFill>
                  <a:srgbClr val="C00000"/>
                </a:solidFill>
                <a:latin typeface="Times New Roman" pitchFamily="18" charset="0"/>
                <a:cs typeface="Times New Roman" pitchFamily="18" charset="0"/>
              </a:rPr>
              <a:t>Who was involved in it?</a:t>
            </a:r>
            <a:endParaRPr lang="ar-SA" sz="4000" smtClean="0">
              <a:solidFill>
                <a:srgbClr val="C00000"/>
              </a:solidFill>
              <a:latin typeface="Times New Roman" pitchFamily="18" charset="0"/>
            </a:endParaRPr>
          </a:p>
        </p:txBody>
      </p:sp>
      <p:sp>
        <p:nvSpPr>
          <p:cNvPr id="3" name="Content Placeholder 2"/>
          <p:cNvSpPr>
            <a:spLocks noGrp="1"/>
          </p:cNvSpPr>
          <p:nvPr>
            <p:ph idx="1"/>
          </p:nvPr>
        </p:nvSpPr>
        <p:spPr/>
        <p:txBody>
          <a:bodyPr>
            <a:normAutofit/>
          </a:bodyPr>
          <a:lstStyle/>
          <a:p>
            <a:pPr algn="l" rtl="0">
              <a:lnSpc>
                <a:spcPct val="150000"/>
              </a:lnSpc>
            </a:pPr>
            <a:r>
              <a:rPr lang="en-US" smtClean="0">
                <a:latin typeface="Times New Roman" pitchFamily="18" charset="0"/>
                <a:cs typeface="Times New Roman" pitchFamily="18" charset="0"/>
              </a:rPr>
              <a:t>Scott Fitzgerald (1896-1940)</a:t>
            </a:r>
          </a:p>
          <a:p>
            <a:pPr algn="l" rtl="0">
              <a:lnSpc>
                <a:spcPct val="150000"/>
              </a:lnSpc>
            </a:pPr>
            <a:r>
              <a:rPr lang="en-US" smtClean="0">
                <a:latin typeface="Times New Roman" pitchFamily="18" charset="0"/>
                <a:cs typeface="Times New Roman" pitchFamily="18" charset="0"/>
              </a:rPr>
              <a:t>Ernest Hemingway(1898-1961)</a:t>
            </a:r>
          </a:p>
          <a:p>
            <a:pPr algn="l" rtl="0">
              <a:lnSpc>
                <a:spcPct val="150000"/>
              </a:lnSpc>
            </a:pPr>
            <a:r>
              <a:rPr lang="en-US" smtClean="0">
                <a:latin typeface="Times New Roman" pitchFamily="18" charset="0"/>
                <a:cs typeface="Times New Roman" pitchFamily="18" charset="0"/>
              </a:rPr>
              <a:t>John Dos Passos (1896 – 1970)</a:t>
            </a:r>
          </a:p>
          <a:p>
            <a:pPr algn="l" rtl="0">
              <a:lnSpc>
                <a:spcPct val="150000"/>
              </a:lnSpc>
            </a:pPr>
            <a:r>
              <a:rPr lang="en-US" smtClean="0">
                <a:latin typeface="Times New Roman" pitchFamily="18" charset="0"/>
                <a:cs typeface="Times New Roman" pitchFamily="18" charset="0"/>
              </a:rPr>
              <a:t>William Faulkner(1897-1962) </a:t>
            </a:r>
            <a:endParaRPr lang="ar-SA"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EE2A048-68FF-4676-99C7-8949F0562B38}" type="slidenum">
              <a:rPr lang="ar-SA"/>
              <a:pPr>
                <a:defRPr/>
              </a:pPr>
              <a:t>8</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solidFill>
                  <a:srgbClr val="C00000"/>
                </a:solidFill>
                <a:latin typeface="Times New Roman" pitchFamily="18" charset="0"/>
                <a:cs typeface="Times New Roman" pitchFamily="18" charset="0"/>
              </a:rPr>
              <a:t>Scott Fitzgerald (1896-1940)</a:t>
            </a:r>
            <a:endParaRPr lang="ar-SA" sz="4000" b="1" smtClean="0">
              <a:solidFill>
                <a:srgbClr val="C00000"/>
              </a:solidFill>
              <a:latin typeface="Times New Roman" pitchFamily="18" charset="0"/>
            </a:endParaRPr>
          </a:p>
        </p:txBody>
      </p:sp>
      <p:pic>
        <p:nvPicPr>
          <p:cNvPr id="4" name="Content Placeholder 3" descr="f_scott_fitzgerald_5.jpg"/>
          <p:cNvPicPr>
            <a:picLocks noGrp="1" noChangeAspect="1"/>
          </p:cNvPicPr>
          <p:nvPr>
            <p:ph idx="1"/>
          </p:nvPr>
        </p:nvPicPr>
        <p:blipFill>
          <a:blip r:embed="rId2" cstate="print"/>
          <a:stretch>
            <a:fillRect/>
          </a:stretch>
        </p:blipFill>
        <p:spPr>
          <a:xfrm>
            <a:off x="785786" y="1500174"/>
            <a:ext cx="3071834" cy="3866388"/>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555" name="Content Placeholder 2"/>
          <p:cNvSpPr txBox="1">
            <a:spLocks/>
          </p:cNvSpPr>
          <p:nvPr/>
        </p:nvSpPr>
        <p:spPr bwMode="auto">
          <a:xfrm>
            <a:off x="4429125" y="714375"/>
            <a:ext cx="4429125" cy="6072188"/>
          </a:xfrm>
          <a:prstGeom prst="rect">
            <a:avLst/>
          </a:prstGeom>
          <a:noFill/>
          <a:ln w="9525">
            <a:noFill/>
            <a:miter lim="800000"/>
            <a:headEnd/>
            <a:tailEnd/>
          </a:ln>
        </p:spPr>
        <p:txBody>
          <a:bodyPr/>
          <a:lstStyle/>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Char char="•"/>
            </a:pPr>
            <a:r>
              <a:rPr lang="en-US" sz="2000">
                <a:latin typeface="Times New Roman" pitchFamily="18" charset="0"/>
                <a:cs typeface="Times New Roman" pitchFamily="18" charset="0"/>
              </a:rPr>
              <a:t>In 1917, He became a fashionable army lieutenant, but he was never sent to fight in Europe. Instead, he wrote </a:t>
            </a:r>
            <a:r>
              <a:rPr lang="en-US" sz="2000" i="1" u="sng">
                <a:latin typeface="Times New Roman" pitchFamily="18" charset="0"/>
                <a:cs typeface="Times New Roman" pitchFamily="18" charset="0"/>
              </a:rPr>
              <a:t>This Side of Paradise</a:t>
            </a:r>
            <a:r>
              <a:rPr lang="en-US" sz="2000">
                <a:latin typeface="Times New Roman" pitchFamily="18" charset="0"/>
                <a:cs typeface="Times New Roman" pitchFamily="18" charset="0"/>
              </a:rPr>
              <a:t>.</a:t>
            </a:r>
          </a:p>
          <a:p>
            <a:pPr marL="342900" indent="-342900">
              <a:spcBef>
                <a:spcPct val="20000"/>
              </a:spcBef>
              <a:buFont typeface="Arial" charset="0"/>
              <a:buNone/>
            </a:pPr>
            <a:endParaRPr lang="en-US" sz="2000">
              <a:latin typeface="Times New Roman" pitchFamily="18" charset="0"/>
              <a:cs typeface="Times New Roman" pitchFamily="18" charset="0"/>
            </a:endParaRPr>
          </a:p>
          <a:p>
            <a:pPr marL="342900" indent="-342900">
              <a:spcBef>
                <a:spcPct val="20000"/>
              </a:spcBef>
              <a:buFont typeface="Arial" charset="0"/>
              <a:buChar char="•"/>
            </a:pPr>
            <a:r>
              <a:rPr lang="en-US" sz="2000">
                <a:latin typeface="Times New Roman" pitchFamily="18" charset="0"/>
                <a:cs typeface="Times New Roman" pitchFamily="18" charset="0"/>
              </a:rPr>
              <a:t>Fitzgerald had a feeling that the twenties would end badly both for himself and for America.</a:t>
            </a:r>
          </a:p>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Char char="•"/>
            </a:pPr>
            <a:r>
              <a:rPr lang="en-US" sz="2000">
                <a:latin typeface="Times New Roman" pitchFamily="18" charset="0"/>
                <a:cs typeface="Times New Roman" pitchFamily="18" charset="0"/>
              </a:rPr>
              <a:t>Fitzgerald’s life was like the plot of one of his novels. </a:t>
            </a:r>
          </a:p>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None/>
            </a:pPr>
            <a:endParaRPr lang="en-US" sz="2000">
              <a:latin typeface="Times New Roman" pitchFamily="18" charset="0"/>
              <a:cs typeface="Times New Roman" pitchFamily="18" charset="0"/>
            </a:endParaRPr>
          </a:p>
          <a:p>
            <a:pPr marL="342900" indent="-342900">
              <a:spcBef>
                <a:spcPct val="20000"/>
              </a:spcBef>
              <a:buFont typeface="Arial" charset="0"/>
              <a:buChar char="•"/>
            </a:pPr>
            <a:endParaRPr lang="en-US" sz="2000">
              <a:latin typeface="Times New Roman" pitchFamily="18" charset="0"/>
              <a:cs typeface="Times New Roman" pitchFamily="18" charset="0"/>
            </a:endParaRPr>
          </a:p>
          <a:p>
            <a:pPr marL="342900" indent="-342900">
              <a:spcBef>
                <a:spcPct val="20000"/>
              </a:spcBef>
              <a:buFont typeface="Arial" charset="0"/>
              <a:buChar char="•"/>
            </a:pPr>
            <a:endParaRPr lang="en-US" sz="200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05D275D3-ADEB-4B53-821A-8BDE66311331}" type="slidenum">
              <a:rPr lang="ar-SA"/>
              <a:pPr>
                <a:defRPr/>
              </a:pPr>
              <a:t>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1267</Words>
  <Application>Microsoft Office PowerPoint</Application>
  <PresentationFormat>On-screen Show (4:3)</PresentationFormat>
  <Paragraphs>217</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Candles…</vt:lpstr>
      <vt:lpstr>The Writers of the “Lost Generation”</vt:lpstr>
      <vt:lpstr>Outline </vt:lpstr>
      <vt:lpstr>What is it?</vt:lpstr>
      <vt:lpstr>Slide 5</vt:lpstr>
      <vt:lpstr>Slide 6</vt:lpstr>
      <vt:lpstr>When did it occur? </vt:lpstr>
      <vt:lpstr>Who was involved in it?</vt:lpstr>
      <vt:lpstr>Scott Fitzgerald (1896-1940)</vt:lpstr>
      <vt:lpstr>The Great Gatsby (1925)</vt:lpstr>
      <vt:lpstr>Slide 11</vt:lpstr>
      <vt:lpstr>Slide 12</vt:lpstr>
      <vt:lpstr>Ernest Hemingway (1898-1961)</vt:lpstr>
      <vt:lpstr>Slide 14</vt:lpstr>
      <vt:lpstr>Slide 15</vt:lpstr>
      <vt:lpstr>Slide 16</vt:lpstr>
      <vt:lpstr>A Farewell to Arms (1929)</vt:lpstr>
      <vt:lpstr>For Whom the Bell Tolls (1940)</vt:lpstr>
      <vt:lpstr>At the end</vt:lpstr>
      <vt:lpstr>John Dos Passos (1896 – 1970)</vt:lpstr>
      <vt:lpstr>Slide 21</vt:lpstr>
      <vt:lpstr>Slide 22</vt:lpstr>
      <vt:lpstr>William Faulkner (1897-1962) </vt:lpstr>
      <vt:lpstr>Slide 24</vt:lpstr>
      <vt:lpstr>Soldiers’ Pay  (1926)</vt:lpstr>
      <vt:lpstr>Sartoris (1929)</vt:lpstr>
      <vt:lpstr>The sound and The fury (1929)</vt:lpstr>
      <vt:lpstr>The different points of view in the story: </vt:lpstr>
      <vt:lpstr>The experimental features in the  Sound and the fury:</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25</cp:revision>
  <dcterms:created xsi:type="dcterms:W3CDTF">2010-03-23T13:11:30Z</dcterms:created>
  <dcterms:modified xsi:type="dcterms:W3CDTF">2010-03-24T05:06:00Z</dcterms:modified>
</cp:coreProperties>
</file>